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3EC25C-F4B6-48A2-92B4-82F5CD7CC620}">
  <a:tblStyle styleId="{6B3EC25C-F4B6-48A2-92B4-82F5CD7CC6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de3b22961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de3b22961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0744057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0744057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07440574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07440574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0744057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0744057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0744057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0744057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0df15bd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0df15bd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de3b2296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de3b2296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0d0122e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0d0122e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6c1bbbcd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6c1bbbcd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0d0122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0d0122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07440574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07440574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6c1bbbcd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6c1bbbcd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f531f695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f531f695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819be14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f819be1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de3b2296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de3b2296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0d0122eb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0d0122eb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059d841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059d841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0d0122eb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0d0122eb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d2ae624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d2ae624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0d0122eb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0d0122eb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fd2ae624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fd2ae624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6c1bbbc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6c1bbbc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0d0122eb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0d0122eb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fd2ae624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fd2ae624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0d0122eb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0d0122eb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fd2ae624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fd2ae624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0d0122eb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0d0122eb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fd2ae624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fd2ae624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de3b22961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de3b22961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f842eebb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f842eebb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f842eebb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f842eebb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f531f695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f531f695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f531f695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f531f695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f531f695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f531f695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f531f695d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f531f695d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dee75c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dee75c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059d841b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059d841b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f531f695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f531f695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de3b2296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de3b2296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6c1bbbc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6c1bbbc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6c1bbbc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6c1bbbc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f531f695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f531f695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f819be1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f819be1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 Id="rId10" Type="http://schemas.openxmlformats.org/officeDocument/2006/relationships/image" Target="../media/image24.png"/><Relationship Id="rId9"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nhahealth.com/brainwaves-the-language/" TargetMode="External"/><Relationship Id="rId4" Type="http://schemas.openxmlformats.org/officeDocument/2006/relationships/hyperlink" Target="https://nhahealth.com/brainwaves-the-language/" TargetMode="External"/><Relationship Id="rId5" Type="http://schemas.openxmlformats.org/officeDocument/2006/relationships/hyperlink" Target="https://en.wikipedia.org/wiki/Electroencephalography" TargetMode="External"/><Relationship Id="rId6" Type="http://schemas.openxmlformats.org/officeDocument/2006/relationships/hyperlink" Target="https://www.hopkinsmedicine.org/health/conditions-and-diseases/anatomy-of-the-brai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400675" y="193147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b="1" lang="en" sz="2480">
                <a:solidFill>
                  <a:srgbClr val="38761D"/>
                </a:solidFill>
                <a:latin typeface="Times New Roman"/>
                <a:ea typeface="Times New Roman"/>
                <a:cs typeface="Times New Roman"/>
                <a:sym typeface="Times New Roman"/>
              </a:rPr>
              <a:t>Deep-learning Based </a:t>
            </a:r>
            <a:r>
              <a:rPr b="1" lang="en" sz="2480">
                <a:solidFill>
                  <a:srgbClr val="38761D"/>
                </a:solidFill>
                <a:latin typeface="Times New Roman"/>
                <a:ea typeface="Times New Roman"/>
                <a:cs typeface="Times New Roman"/>
                <a:sym typeface="Times New Roman"/>
              </a:rPr>
              <a:t>Emotion </a:t>
            </a:r>
            <a:r>
              <a:rPr b="1" lang="en" sz="2480">
                <a:solidFill>
                  <a:srgbClr val="38761D"/>
                </a:solidFill>
                <a:latin typeface="Times New Roman"/>
                <a:ea typeface="Times New Roman"/>
                <a:cs typeface="Times New Roman"/>
                <a:sym typeface="Times New Roman"/>
              </a:rPr>
              <a:t>Recognition</a:t>
            </a:r>
            <a:r>
              <a:rPr b="1" lang="en" sz="2480">
                <a:solidFill>
                  <a:srgbClr val="38761D"/>
                </a:solidFill>
                <a:latin typeface="Times New Roman"/>
                <a:ea typeface="Times New Roman"/>
                <a:cs typeface="Times New Roman"/>
                <a:sym typeface="Times New Roman"/>
              </a:rPr>
              <a:t> Using EEG Signal</a:t>
            </a:r>
            <a:endParaRPr b="1" sz="2480">
              <a:solidFill>
                <a:srgbClr val="38761D"/>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935"/>
              <a:buNone/>
            </a:pPr>
            <a:r>
              <a:t/>
            </a:r>
            <a:endParaRPr b="1" sz="2880">
              <a:solidFill>
                <a:srgbClr val="38761D"/>
              </a:solidFill>
              <a:latin typeface="Times New Roman"/>
              <a:ea typeface="Times New Roman"/>
              <a:cs typeface="Times New Roman"/>
              <a:sym typeface="Times New Roman"/>
            </a:endParaRPr>
          </a:p>
        </p:txBody>
      </p:sp>
      <p:sp>
        <p:nvSpPr>
          <p:cNvPr id="55" name="Google Shape;55;p13"/>
          <p:cNvSpPr txBox="1"/>
          <p:nvPr/>
        </p:nvSpPr>
        <p:spPr>
          <a:xfrm>
            <a:off x="193725" y="3237175"/>
            <a:ext cx="34146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2000">
                <a:solidFill>
                  <a:schemeClr val="dk1"/>
                </a:solidFill>
                <a:latin typeface="Times New Roman"/>
                <a:ea typeface="Times New Roman"/>
                <a:cs typeface="Times New Roman"/>
                <a:sym typeface="Times New Roman"/>
              </a:rPr>
              <a:t>Supervised By</a:t>
            </a:r>
            <a:endParaRPr b="1"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Tanmoy Sarkar Pias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Lecturer</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Department of CSE</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University of Asia Pacafic</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6" name="Google Shape;56;p13"/>
          <p:cNvSpPr txBox="1"/>
          <p:nvPr/>
        </p:nvSpPr>
        <p:spPr>
          <a:xfrm>
            <a:off x="4845925" y="3409075"/>
            <a:ext cx="4216800" cy="153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b="1" i="1" lang="en" sz="2000">
                <a:solidFill>
                  <a:schemeClr val="dk1"/>
                </a:solidFill>
                <a:latin typeface="Times New Roman"/>
                <a:ea typeface="Times New Roman"/>
                <a:cs typeface="Times New Roman"/>
                <a:sym typeface="Times New Roman"/>
              </a:rPr>
              <a:t>Presented By</a:t>
            </a:r>
            <a:endParaRPr b="1" i="1" sz="2000">
              <a:solidFill>
                <a:schemeClr val="dk1"/>
              </a:solidFill>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t/>
            </a:r>
            <a:endParaRPr sz="800">
              <a:solidFill>
                <a:schemeClr val="dk1"/>
              </a:solidFill>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Samina Yasmin-</a:t>
            </a:r>
            <a:r>
              <a:rPr b="1" lang="en" sz="1500">
                <a:solidFill>
                  <a:schemeClr val="dk1"/>
                </a:solidFill>
                <a:latin typeface="Times New Roman"/>
                <a:ea typeface="Times New Roman"/>
                <a:cs typeface="Times New Roman"/>
                <a:sym typeface="Times New Roman"/>
              </a:rPr>
              <a:t>17101113</a:t>
            </a:r>
            <a:endParaRPr b="1" sz="1500">
              <a:solidFill>
                <a:schemeClr val="dk1"/>
              </a:solidFill>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Mahmudul Hasan-</a:t>
            </a:r>
            <a:r>
              <a:rPr b="1" lang="en" sz="1500">
                <a:solidFill>
                  <a:schemeClr val="dk1"/>
                </a:solidFill>
                <a:latin typeface="Times New Roman"/>
                <a:ea typeface="Times New Roman"/>
                <a:cs typeface="Times New Roman"/>
                <a:sym typeface="Times New Roman"/>
              </a:rPr>
              <a:t>17101120</a:t>
            </a:r>
            <a:endParaRPr b="1" sz="1500">
              <a:solidFill>
                <a:schemeClr val="dk1"/>
              </a:solidFill>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Rokhshana-Nishat-Anzum-</a:t>
            </a:r>
            <a:r>
              <a:rPr b="1" lang="en" sz="1500">
                <a:solidFill>
                  <a:schemeClr val="dk1"/>
                </a:solidFill>
                <a:latin typeface="Times New Roman"/>
                <a:ea typeface="Times New Roman"/>
                <a:cs typeface="Times New Roman"/>
                <a:sym typeface="Times New Roman"/>
              </a:rPr>
              <a:t>17101137</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pic>
        <p:nvPicPr>
          <p:cNvPr id="57" name="Google Shape;57;p13"/>
          <p:cNvPicPr preferRelativeResize="0"/>
          <p:nvPr/>
        </p:nvPicPr>
        <p:blipFill>
          <a:blip r:embed="rId3">
            <a:alphaModFix/>
          </a:blip>
          <a:stretch>
            <a:fillRect/>
          </a:stretch>
        </p:blipFill>
        <p:spPr>
          <a:xfrm>
            <a:off x="2709700" y="2674550"/>
            <a:ext cx="3293000" cy="1478149"/>
          </a:xfrm>
          <a:prstGeom prst="rect">
            <a:avLst/>
          </a:prstGeom>
          <a:noFill/>
          <a:ln>
            <a:noFill/>
          </a:ln>
        </p:spPr>
      </p:pic>
      <p:pic>
        <p:nvPicPr>
          <p:cNvPr id="58" name="Google Shape;58;p13"/>
          <p:cNvPicPr preferRelativeResize="0"/>
          <p:nvPr/>
        </p:nvPicPr>
        <p:blipFill>
          <a:blip r:embed="rId4">
            <a:alphaModFix/>
          </a:blip>
          <a:stretch>
            <a:fillRect/>
          </a:stretch>
        </p:blipFill>
        <p:spPr>
          <a:xfrm>
            <a:off x="1365475" y="152400"/>
            <a:ext cx="6409900" cy="1094075"/>
          </a:xfrm>
          <a:prstGeom prst="rect">
            <a:avLst/>
          </a:prstGeom>
          <a:noFill/>
          <a:ln>
            <a:noFill/>
          </a:ln>
        </p:spPr>
      </p:pic>
      <p:sp>
        <p:nvSpPr>
          <p:cNvPr id="59" name="Google Shape;59;p13"/>
          <p:cNvSpPr txBox="1"/>
          <p:nvPr/>
        </p:nvSpPr>
        <p:spPr>
          <a:xfrm>
            <a:off x="2623375" y="1158963"/>
            <a:ext cx="4075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4C1130"/>
                </a:solidFill>
                <a:latin typeface="Times New Roman"/>
                <a:ea typeface="Times New Roman"/>
                <a:cs typeface="Times New Roman"/>
                <a:sym typeface="Times New Roman"/>
              </a:rPr>
              <a:t>Defense-CSE400</a:t>
            </a:r>
            <a:endParaRPr b="1" sz="3000">
              <a:solidFill>
                <a:srgbClr val="4C113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195150"/>
            <a:ext cx="8520600" cy="8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Related Work Accuracy Graph</a:t>
            </a:r>
            <a:endParaRPr b="1" sz="3600">
              <a:solidFill>
                <a:srgbClr val="4C1130"/>
              </a:solidFill>
              <a:latin typeface="Times New Roman"/>
              <a:ea typeface="Times New Roman"/>
              <a:cs typeface="Times New Roman"/>
              <a:sym typeface="Times New Roman"/>
            </a:endParaRPr>
          </a:p>
        </p:txBody>
      </p:sp>
      <p:sp>
        <p:nvSpPr>
          <p:cNvPr id="139" name="Google Shape;13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2"/>
          <p:cNvPicPr preferRelativeResize="0"/>
          <p:nvPr/>
        </p:nvPicPr>
        <p:blipFill>
          <a:blip r:embed="rId3">
            <a:alphaModFix/>
          </a:blip>
          <a:stretch>
            <a:fillRect/>
          </a:stretch>
        </p:blipFill>
        <p:spPr>
          <a:xfrm>
            <a:off x="311700" y="1113150"/>
            <a:ext cx="8338150" cy="3989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Materials and Methods</a:t>
            </a:r>
            <a:endParaRPr sz="3600">
              <a:solidFill>
                <a:srgbClr val="4C1130"/>
              </a:solidFill>
            </a:endParaRPr>
          </a:p>
        </p:txBody>
      </p:sp>
      <p:sp>
        <p:nvSpPr>
          <p:cNvPr id="146" name="Google Shape;146;p23"/>
          <p:cNvSpPr txBox="1"/>
          <p:nvPr>
            <p:ph idx="1" type="body"/>
          </p:nvPr>
        </p:nvSpPr>
        <p:spPr>
          <a:xfrm>
            <a:off x="311700" y="1274350"/>
            <a:ext cx="8520600" cy="3294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Clr>
                <a:schemeClr val="dk1"/>
              </a:buClr>
              <a:buSzPts val="1100"/>
              <a:buFont typeface="Arial"/>
              <a:buNone/>
            </a:pPr>
            <a:r>
              <a:rPr lang="en" sz="2200">
                <a:solidFill>
                  <a:srgbClr val="4C1130"/>
                </a:solidFill>
                <a:latin typeface="Times New Roman"/>
                <a:ea typeface="Times New Roman"/>
                <a:cs typeface="Times New Roman"/>
                <a:sym typeface="Times New Roman"/>
              </a:rPr>
              <a:t>    Given steps are followed for this analysis</a:t>
            </a:r>
            <a:r>
              <a:rPr lang="en">
                <a:solidFill>
                  <a:srgbClr val="4C1130"/>
                </a:solidFill>
                <a:latin typeface="Times New Roman"/>
                <a:ea typeface="Times New Roman"/>
                <a:cs typeface="Times New Roman"/>
                <a:sym typeface="Times New Roman"/>
              </a:rPr>
              <a:t>:</a:t>
            </a:r>
            <a:endParaRPr/>
          </a:p>
        </p:txBody>
      </p:sp>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23"/>
          <p:cNvPicPr preferRelativeResize="0"/>
          <p:nvPr/>
        </p:nvPicPr>
        <p:blipFill>
          <a:blip r:embed="rId3">
            <a:alphaModFix/>
          </a:blip>
          <a:stretch>
            <a:fillRect/>
          </a:stretch>
        </p:blipFill>
        <p:spPr>
          <a:xfrm>
            <a:off x="615525" y="2483325"/>
            <a:ext cx="1243050" cy="2119825"/>
          </a:xfrm>
          <a:prstGeom prst="rect">
            <a:avLst/>
          </a:prstGeom>
          <a:noFill/>
          <a:ln>
            <a:noFill/>
          </a:ln>
        </p:spPr>
      </p:pic>
      <p:pic>
        <p:nvPicPr>
          <p:cNvPr id="149" name="Google Shape;149;p23"/>
          <p:cNvPicPr preferRelativeResize="0"/>
          <p:nvPr/>
        </p:nvPicPr>
        <p:blipFill>
          <a:blip r:embed="rId4">
            <a:alphaModFix/>
          </a:blip>
          <a:stretch>
            <a:fillRect/>
          </a:stretch>
        </p:blipFill>
        <p:spPr>
          <a:xfrm>
            <a:off x="1858575" y="2517975"/>
            <a:ext cx="1717450" cy="1980575"/>
          </a:xfrm>
          <a:prstGeom prst="rect">
            <a:avLst/>
          </a:prstGeom>
          <a:noFill/>
          <a:ln>
            <a:noFill/>
          </a:ln>
        </p:spPr>
      </p:pic>
      <p:pic>
        <p:nvPicPr>
          <p:cNvPr id="150" name="Google Shape;150;p23"/>
          <p:cNvPicPr preferRelativeResize="0"/>
          <p:nvPr/>
        </p:nvPicPr>
        <p:blipFill>
          <a:blip r:embed="rId5">
            <a:alphaModFix/>
          </a:blip>
          <a:stretch>
            <a:fillRect/>
          </a:stretch>
        </p:blipFill>
        <p:spPr>
          <a:xfrm>
            <a:off x="3576025" y="2517975"/>
            <a:ext cx="1603025" cy="1980575"/>
          </a:xfrm>
          <a:prstGeom prst="rect">
            <a:avLst/>
          </a:prstGeom>
          <a:noFill/>
          <a:ln>
            <a:noFill/>
          </a:ln>
        </p:spPr>
      </p:pic>
      <p:pic>
        <p:nvPicPr>
          <p:cNvPr id="151" name="Google Shape;151;p23"/>
          <p:cNvPicPr preferRelativeResize="0"/>
          <p:nvPr/>
        </p:nvPicPr>
        <p:blipFill>
          <a:blip r:embed="rId6">
            <a:alphaModFix/>
          </a:blip>
          <a:stretch>
            <a:fillRect/>
          </a:stretch>
        </p:blipFill>
        <p:spPr>
          <a:xfrm>
            <a:off x="5179050" y="2517975"/>
            <a:ext cx="1603025" cy="1906300"/>
          </a:xfrm>
          <a:prstGeom prst="rect">
            <a:avLst/>
          </a:prstGeom>
          <a:noFill/>
          <a:ln>
            <a:noFill/>
          </a:ln>
        </p:spPr>
      </p:pic>
      <p:pic>
        <p:nvPicPr>
          <p:cNvPr id="152" name="Google Shape;152;p23"/>
          <p:cNvPicPr preferRelativeResize="0"/>
          <p:nvPr/>
        </p:nvPicPr>
        <p:blipFill>
          <a:blip r:embed="rId7">
            <a:alphaModFix/>
          </a:blip>
          <a:stretch>
            <a:fillRect/>
          </a:stretch>
        </p:blipFill>
        <p:spPr>
          <a:xfrm>
            <a:off x="6782075" y="2517975"/>
            <a:ext cx="1533500" cy="181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00">
                <a:solidFill>
                  <a:srgbClr val="4C1130"/>
                </a:solidFill>
                <a:latin typeface="Times New Roman"/>
                <a:ea typeface="Times New Roman"/>
                <a:cs typeface="Times New Roman"/>
                <a:sym typeface="Times New Roman"/>
              </a:rPr>
              <a:t>Dataset</a:t>
            </a:r>
            <a:endParaRPr b="1" sz="3600">
              <a:solidFill>
                <a:srgbClr val="4C1130"/>
              </a:solidFill>
              <a:latin typeface="Times New Roman"/>
              <a:ea typeface="Times New Roman"/>
              <a:cs typeface="Times New Roman"/>
              <a:sym typeface="Times New Roman"/>
            </a:endParaRPr>
          </a:p>
        </p:txBody>
      </p:sp>
      <p:sp>
        <p:nvSpPr>
          <p:cNvPr id="158" name="Google Shape;158;p24"/>
          <p:cNvSpPr txBox="1"/>
          <p:nvPr>
            <p:ph idx="1" type="body"/>
          </p:nvPr>
        </p:nvSpPr>
        <p:spPr>
          <a:xfrm>
            <a:off x="311700" y="1152475"/>
            <a:ext cx="5058000" cy="1222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We have used </a:t>
            </a:r>
            <a:r>
              <a:rPr lang="en">
                <a:solidFill>
                  <a:schemeClr val="dk1"/>
                </a:solidFill>
                <a:latin typeface="Times New Roman"/>
                <a:ea typeface="Times New Roman"/>
                <a:cs typeface="Times New Roman"/>
                <a:sym typeface="Times New Roman"/>
              </a:rPr>
              <a:t>publicly</a:t>
            </a:r>
            <a:r>
              <a:rPr lang="en">
                <a:solidFill>
                  <a:schemeClr val="dk1"/>
                </a:solidFill>
                <a:latin typeface="Times New Roman"/>
                <a:ea typeface="Times New Roman"/>
                <a:cs typeface="Times New Roman"/>
                <a:sym typeface="Times New Roman"/>
              </a:rPr>
              <a:t> available</a:t>
            </a:r>
            <a:r>
              <a:rPr b="1" lang="en">
                <a:solidFill>
                  <a:schemeClr val="dk1"/>
                </a:solidFill>
                <a:latin typeface="Times New Roman"/>
                <a:ea typeface="Times New Roman"/>
                <a:cs typeface="Times New Roman"/>
                <a:sym typeface="Times New Roman"/>
              </a:rPr>
              <a:t> </a:t>
            </a:r>
            <a:r>
              <a:rPr b="1" lang="en">
                <a:solidFill>
                  <a:srgbClr val="980000"/>
                </a:solidFill>
                <a:latin typeface="Times New Roman"/>
                <a:ea typeface="Times New Roman"/>
                <a:cs typeface="Times New Roman"/>
                <a:sym typeface="Times New Roman"/>
              </a:rPr>
              <a:t>DEAP</a:t>
            </a:r>
            <a:r>
              <a:rPr lang="en">
                <a:solidFill>
                  <a:schemeClr val="dk1"/>
                </a:solidFill>
                <a:latin typeface="Times New Roman"/>
                <a:ea typeface="Times New Roman"/>
                <a:cs typeface="Times New Roman"/>
                <a:sym typeface="Times New Roman"/>
              </a:rPr>
              <a:t> dataset. </a:t>
            </a:r>
            <a:r>
              <a:rPr b="1" lang="en">
                <a:solidFill>
                  <a:srgbClr val="980000"/>
                </a:solidFill>
                <a:latin typeface="Times New Roman"/>
                <a:ea typeface="Times New Roman"/>
                <a:cs typeface="Times New Roman"/>
                <a:sym typeface="Times New Roman"/>
              </a:rPr>
              <a:t>DEAP</a:t>
            </a:r>
            <a:r>
              <a:rPr lang="en">
                <a:solidFill>
                  <a:schemeClr val="dk1"/>
                </a:solidFill>
                <a:latin typeface="Times New Roman"/>
                <a:ea typeface="Times New Roman"/>
                <a:cs typeface="Times New Roman"/>
                <a:sym typeface="Times New Roman"/>
              </a:rPr>
              <a:t> means </a:t>
            </a:r>
            <a:r>
              <a:rPr lang="en">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 Database for Emotion Analysis using Physiological Signals’’.</a:t>
            </a:r>
            <a:endParaRPr>
              <a:solidFill>
                <a:schemeClr val="dk1"/>
              </a:solidFill>
              <a:latin typeface="Times New Roman"/>
              <a:ea typeface="Times New Roman"/>
              <a:cs typeface="Times New Roman"/>
              <a:sym typeface="Times New Roman"/>
            </a:endParaRPr>
          </a:p>
        </p:txBody>
      </p:sp>
      <p:sp>
        <p:nvSpPr>
          <p:cNvPr id="159" name="Google Shape;15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4"/>
          <p:cNvPicPr preferRelativeResize="0"/>
          <p:nvPr/>
        </p:nvPicPr>
        <p:blipFill>
          <a:blip r:embed="rId3">
            <a:alphaModFix/>
          </a:blip>
          <a:stretch>
            <a:fillRect/>
          </a:stretch>
        </p:blipFill>
        <p:spPr>
          <a:xfrm>
            <a:off x="5369700" y="1606600"/>
            <a:ext cx="3580100" cy="2851600"/>
          </a:xfrm>
          <a:prstGeom prst="rect">
            <a:avLst/>
          </a:prstGeom>
          <a:noFill/>
          <a:ln>
            <a:noFill/>
          </a:ln>
        </p:spPr>
      </p:pic>
      <p:pic>
        <p:nvPicPr>
          <p:cNvPr id="161" name="Google Shape;161;p24"/>
          <p:cNvPicPr preferRelativeResize="0"/>
          <p:nvPr/>
        </p:nvPicPr>
        <p:blipFill>
          <a:blip r:embed="rId4">
            <a:alphaModFix/>
          </a:blip>
          <a:stretch>
            <a:fillRect/>
          </a:stretch>
        </p:blipFill>
        <p:spPr>
          <a:xfrm>
            <a:off x="415100" y="2374975"/>
            <a:ext cx="4156900" cy="246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3759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Synopsis of DEAP Dataset</a:t>
            </a:r>
            <a:endParaRPr sz="3600">
              <a:solidFill>
                <a:srgbClr val="4C1130"/>
              </a:solidFill>
            </a:endParaRPr>
          </a:p>
          <a:p>
            <a:pPr indent="0" lvl="0" marL="0" rtl="0" algn="l">
              <a:spcBef>
                <a:spcPts val="0"/>
              </a:spcBef>
              <a:spcAft>
                <a:spcPts val="0"/>
              </a:spcAft>
              <a:buNone/>
            </a:pPr>
            <a:r>
              <a:t/>
            </a:r>
            <a:endParaRPr sz="3600"/>
          </a:p>
        </p:txBody>
      </p:sp>
      <p:sp>
        <p:nvSpPr>
          <p:cNvPr id="167" name="Google Shape;16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5"/>
          <p:cNvPicPr preferRelativeResize="0"/>
          <p:nvPr/>
        </p:nvPicPr>
        <p:blipFill>
          <a:blip r:embed="rId3">
            <a:alphaModFix/>
          </a:blip>
          <a:stretch>
            <a:fillRect/>
          </a:stretch>
        </p:blipFill>
        <p:spPr>
          <a:xfrm>
            <a:off x="612275" y="1332850"/>
            <a:ext cx="1503150" cy="1310075"/>
          </a:xfrm>
          <a:prstGeom prst="rect">
            <a:avLst/>
          </a:prstGeom>
          <a:noFill/>
          <a:ln>
            <a:noFill/>
          </a:ln>
        </p:spPr>
      </p:pic>
      <p:pic>
        <p:nvPicPr>
          <p:cNvPr id="169" name="Google Shape;169;p25"/>
          <p:cNvPicPr preferRelativeResize="0"/>
          <p:nvPr/>
        </p:nvPicPr>
        <p:blipFill>
          <a:blip r:embed="rId4">
            <a:alphaModFix/>
          </a:blip>
          <a:stretch>
            <a:fillRect/>
          </a:stretch>
        </p:blipFill>
        <p:spPr>
          <a:xfrm>
            <a:off x="2925800" y="1297662"/>
            <a:ext cx="1543508" cy="1345275"/>
          </a:xfrm>
          <a:prstGeom prst="rect">
            <a:avLst/>
          </a:prstGeom>
          <a:noFill/>
          <a:ln>
            <a:noFill/>
          </a:ln>
        </p:spPr>
      </p:pic>
      <p:pic>
        <p:nvPicPr>
          <p:cNvPr id="170" name="Google Shape;170;p25"/>
          <p:cNvPicPr preferRelativeResize="0"/>
          <p:nvPr/>
        </p:nvPicPr>
        <p:blipFill>
          <a:blip r:embed="rId5">
            <a:alphaModFix/>
          </a:blip>
          <a:stretch>
            <a:fillRect/>
          </a:stretch>
        </p:blipFill>
        <p:spPr>
          <a:xfrm>
            <a:off x="5190950" y="1332850"/>
            <a:ext cx="1261562" cy="1310075"/>
          </a:xfrm>
          <a:prstGeom prst="rect">
            <a:avLst/>
          </a:prstGeom>
          <a:noFill/>
          <a:ln>
            <a:noFill/>
          </a:ln>
        </p:spPr>
      </p:pic>
      <p:pic>
        <p:nvPicPr>
          <p:cNvPr id="171" name="Google Shape;171;p25"/>
          <p:cNvPicPr preferRelativeResize="0"/>
          <p:nvPr/>
        </p:nvPicPr>
        <p:blipFill>
          <a:blip r:embed="rId6">
            <a:alphaModFix/>
          </a:blip>
          <a:stretch>
            <a:fillRect/>
          </a:stretch>
        </p:blipFill>
        <p:spPr>
          <a:xfrm>
            <a:off x="555800" y="3352975"/>
            <a:ext cx="1503150" cy="1463048"/>
          </a:xfrm>
          <a:prstGeom prst="rect">
            <a:avLst/>
          </a:prstGeom>
          <a:noFill/>
          <a:ln>
            <a:noFill/>
          </a:ln>
        </p:spPr>
      </p:pic>
      <p:pic>
        <p:nvPicPr>
          <p:cNvPr id="172" name="Google Shape;172;p25"/>
          <p:cNvPicPr preferRelativeResize="0"/>
          <p:nvPr/>
        </p:nvPicPr>
        <p:blipFill>
          <a:blip r:embed="rId7">
            <a:alphaModFix/>
          </a:blip>
          <a:stretch>
            <a:fillRect/>
          </a:stretch>
        </p:blipFill>
        <p:spPr>
          <a:xfrm>
            <a:off x="2869175" y="3231400"/>
            <a:ext cx="1361650" cy="1647600"/>
          </a:xfrm>
          <a:prstGeom prst="rect">
            <a:avLst/>
          </a:prstGeom>
          <a:noFill/>
          <a:ln>
            <a:noFill/>
          </a:ln>
        </p:spPr>
      </p:pic>
      <p:pic>
        <p:nvPicPr>
          <p:cNvPr id="173" name="Google Shape;173;p25"/>
          <p:cNvPicPr preferRelativeResize="0"/>
          <p:nvPr/>
        </p:nvPicPr>
        <p:blipFill>
          <a:blip r:embed="rId8">
            <a:alphaModFix/>
          </a:blip>
          <a:stretch>
            <a:fillRect/>
          </a:stretch>
        </p:blipFill>
        <p:spPr>
          <a:xfrm>
            <a:off x="7013575" y="1297650"/>
            <a:ext cx="1889475" cy="1697100"/>
          </a:xfrm>
          <a:prstGeom prst="rect">
            <a:avLst/>
          </a:prstGeom>
          <a:noFill/>
          <a:ln>
            <a:noFill/>
          </a:ln>
        </p:spPr>
      </p:pic>
      <p:pic>
        <p:nvPicPr>
          <p:cNvPr id="174" name="Google Shape;174;p25"/>
          <p:cNvPicPr preferRelativeResize="0"/>
          <p:nvPr/>
        </p:nvPicPr>
        <p:blipFill>
          <a:blip r:embed="rId9">
            <a:alphaModFix/>
          </a:blip>
          <a:stretch>
            <a:fillRect/>
          </a:stretch>
        </p:blipFill>
        <p:spPr>
          <a:xfrm>
            <a:off x="4628837" y="3394850"/>
            <a:ext cx="2133850" cy="1522250"/>
          </a:xfrm>
          <a:prstGeom prst="rect">
            <a:avLst/>
          </a:prstGeom>
          <a:noFill/>
          <a:ln>
            <a:noFill/>
          </a:ln>
        </p:spPr>
      </p:pic>
      <p:pic>
        <p:nvPicPr>
          <p:cNvPr id="175" name="Google Shape;175;p25"/>
          <p:cNvPicPr preferRelativeResize="0"/>
          <p:nvPr/>
        </p:nvPicPr>
        <p:blipFill>
          <a:blip r:embed="rId10">
            <a:alphaModFix/>
          </a:blip>
          <a:stretch>
            <a:fillRect/>
          </a:stretch>
        </p:blipFill>
        <p:spPr>
          <a:xfrm>
            <a:off x="7160688" y="3343750"/>
            <a:ext cx="1595250" cy="148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600">
                <a:solidFill>
                  <a:srgbClr val="4C1130"/>
                </a:solidFill>
                <a:latin typeface="Times New Roman"/>
                <a:ea typeface="Times New Roman"/>
                <a:cs typeface="Times New Roman"/>
                <a:sym typeface="Times New Roman"/>
              </a:rPr>
              <a:t>Which electrode data we have used</a:t>
            </a:r>
            <a:endParaRPr b="1" sz="3600">
              <a:solidFill>
                <a:srgbClr val="4C1130"/>
              </a:solidFill>
              <a:latin typeface="Times New Roman"/>
              <a:ea typeface="Times New Roman"/>
              <a:cs typeface="Times New Roman"/>
              <a:sym typeface="Times New Roman"/>
            </a:endParaRPr>
          </a:p>
          <a:p>
            <a:pPr indent="0" lvl="0" marL="0" rtl="0" algn="l">
              <a:spcBef>
                <a:spcPts val="0"/>
              </a:spcBef>
              <a:spcAft>
                <a:spcPts val="0"/>
              </a:spcAft>
              <a:buNone/>
            </a:pPr>
            <a:r>
              <a:t/>
            </a:r>
            <a:endParaRPr sz="3600"/>
          </a:p>
        </p:txBody>
      </p:sp>
      <p:sp>
        <p:nvSpPr>
          <p:cNvPr id="181" name="Google Shape;18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6"/>
          <p:cNvPicPr preferRelativeResize="0"/>
          <p:nvPr/>
        </p:nvPicPr>
        <p:blipFill>
          <a:blip r:embed="rId3">
            <a:alphaModFix/>
          </a:blip>
          <a:stretch>
            <a:fillRect/>
          </a:stretch>
        </p:blipFill>
        <p:spPr>
          <a:xfrm>
            <a:off x="311700" y="1075400"/>
            <a:ext cx="8440026" cy="390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Data Array in DEAP Dataset</a:t>
            </a:r>
            <a:endParaRPr sz="3600">
              <a:solidFill>
                <a:srgbClr val="4C1130"/>
              </a:solidFill>
            </a:endParaRPr>
          </a:p>
        </p:txBody>
      </p:sp>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7"/>
          <p:cNvPicPr preferRelativeResize="0"/>
          <p:nvPr/>
        </p:nvPicPr>
        <p:blipFill>
          <a:blip r:embed="rId3">
            <a:alphaModFix/>
          </a:blip>
          <a:stretch>
            <a:fillRect/>
          </a:stretch>
        </p:blipFill>
        <p:spPr>
          <a:xfrm>
            <a:off x="1326200" y="1271025"/>
            <a:ext cx="3460550" cy="3582400"/>
          </a:xfrm>
          <a:prstGeom prst="rect">
            <a:avLst/>
          </a:prstGeom>
          <a:noFill/>
          <a:ln>
            <a:noFill/>
          </a:ln>
        </p:spPr>
      </p:pic>
      <p:sp>
        <p:nvSpPr>
          <p:cNvPr id="190" name="Google Shape;190;p27"/>
          <p:cNvSpPr txBox="1"/>
          <p:nvPr/>
        </p:nvSpPr>
        <p:spPr>
          <a:xfrm>
            <a:off x="5377125" y="1806600"/>
            <a:ext cx="2766300" cy="1277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4C1130"/>
              </a:buClr>
              <a:buSzPts val="1900"/>
              <a:buFont typeface="Times New Roman"/>
              <a:buChar char="●"/>
            </a:pPr>
            <a:r>
              <a:rPr b="1" lang="en" sz="1900">
                <a:solidFill>
                  <a:srgbClr val="4C1130"/>
                </a:solidFill>
                <a:latin typeface="Times New Roman"/>
                <a:ea typeface="Times New Roman"/>
                <a:cs typeface="Times New Roman"/>
                <a:sym typeface="Times New Roman"/>
              </a:rPr>
              <a:t>Video/trial          40</a:t>
            </a:r>
            <a:endParaRPr b="1" sz="1900">
              <a:solidFill>
                <a:srgbClr val="4C1130"/>
              </a:solidFill>
              <a:latin typeface="Times New Roman"/>
              <a:ea typeface="Times New Roman"/>
              <a:cs typeface="Times New Roman"/>
              <a:sym typeface="Times New Roman"/>
            </a:endParaRPr>
          </a:p>
          <a:p>
            <a:pPr indent="-349250" lvl="0" marL="457200" rtl="0" algn="l">
              <a:spcBef>
                <a:spcPts val="0"/>
              </a:spcBef>
              <a:spcAft>
                <a:spcPts val="0"/>
              </a:spcAft>
              <a:buClr>
                <a:srgbClr val="4C1130"/>
              </a:buClr>
              <a:buSzPts val="1900"/>
              <a:buFont typeface="Times New Roman"/>
              <a:buChar char="●"/>
            </a:pPr>
            <a:r>
              <a:rPr b="1" lang="en" sz="1900">
                <a:solidFill>
                  <a:srgbClr val="4C1130"/>
                </a:solidFill>
                <a:latin typeface="Times New Roman"/>
                <a:ea typeface="Times New Roman"/>
                <a:cs typeface="Times New Roman"/>
                <a:sym typeface="Times New Roman"/>
              </a:rPr>
              <a:t>Channel              40</a:t>
            </a:r>
            <a:endParaRPr b="1" sz="1900">
              <a:solidFill>
                <a:srgbClr val="4C1130"/>
              </a:solidFill>
              <a:latin typeface="Times New Roman"/>
              <a:ea typeface="Times New Roman"/>
              <a:cs typeface="Times New Roman"/>
              <a:sym typeface="Times New Roman"/>
            </a:endParaRPr>
          </a:p>
          <a:p>
            <a:pPr indent="-349250" lvl="0" marL="457200" rtl="0" algn="l">
              <a:spcBef>
                <a:spcPts val="0"/>
              </a:spcBef>
              <a:spcAft>
                <a:spcPts val="0"/>
              </a:spcAft>
              <a:buClr>
                <a:srgbClr val="4C1130"/>
              </a:buClr>
              <a:buSzPts val="1900"/>
              <a:buFont typeface="Times New Roman"/>
              <a:buChar char="●"/>
            </a:pPr>
            <a:r>
              <a:rPr b="1" lang="en" sz="1900">
                <a:solidFill>
                  <a:srgbClr val="4C1130"/>
                </a:solidFill>
                <a:latin typeface="Times New Roman"/>
                <a:ea typeface="Times New Roman"/>
                <a:cs typeface="Times New Roman"/>
                <a:sym typeface="Times New Roman"/>
              </a:rPr>
              <a:t>Data                   8064 </a:t>
            </a:r>
            <a:endParaRPr b="1" sz="1900">
              <a:solidFill>
                <a:srgbClr val="4C113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4C1130"/>
              </a:solidFill>
            </a:endParaRPr>
          </a:p>
        </p:txBody>
      </p:sp>
      <p:cxnSp>
        <p:nvCxnSpPr>
          <p:cNvPr id="191" name="Google Shape;191;p27"/>
          <p:cNvCxnSpPr/>
          <p:nvPr/>
        </p:nvCxnSpPr>
        <p:spPr>
          <a:xfrm>
            <a:off x="7039600" y="2055500"/>
            <a:ext cx="544800" cy="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27"/>
          <p:cNvCxnSpPr/>
          <p:nvPr/>
        </p:nvCxnSpPr>
        <p:spPr>
          <a:xfrm>
            <a:off x="6862725" y="2370125"/>
            <a:ext cx="700500" cy="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7"/>
          <p:cNvCxnSpPr/>
          <p:nvPr/>
        </p:nvCxnSpPr>
        <p:spPr>
          <a:xfrm flipH="1" rot="10800000">
            <a:off x="6480675" y="2649375"/>
            <a:ext cx="1050900" cy="1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rgbClr val="4C1130"/>
                </a:solidFill>
                <a:latin typeface="Times New Roman"/>
                <a:ea typeface="Times New Roman"/>
                <a:cs typeface="Times New Roman"/>
                <a:sym typeface="Times New Roman"/>
              </a:rPr>
              <a:t>Label</a:t>
            </a:r>
            <a:r>
              <a:rPr b="1" lang="en" sz="3600">
                <a:solidFill>
                  <a:srgbClr val="4C1130"/>
                </a:solidFill>
                <a:latin typeface="Times New Roman"/>
                <a:ea typeface="Times New Roman"/>
                <a:cs typeface="Times New Roman"/>
                <a:sym typeface="Times New Roman"/>
              </a:rPr>
              <a:t> Array in DEAP Dataset</a:t>
            </a:r>
            <a:endParaRPr/>
          </a:p>
        </p:txBody>
      </p:sp>
      <p:sp>
        <p:nvSpPr>
          <p:cNvPr id="199" name="Google Shape;199;p28"/>
          <p:cNvSpPr txBox="1"/>
          <p:nvPr>
            <p:ph idx="1" type="body"/>
          </p:nvPr>
        </p:nvSpPr>
        <p:spPr>
          <a:xfrm>
            <a:off x="4874638" y="1208550"/>
            <a:ext cx="3671100" cy="3416400"/>
          </a:xfrm>
          <a:prstGeom prst="rect">
            <a:avLst/>
          </a:prstGeom>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Clr>
                <a:srgbClr val="4C1130"/>
              </a:buClr>
              <a:buSzPts val="1900"/>
              <a:buFont typeface="Times New Roman"/>
              <a:buChar char="●"/>
            </a:pPr>
            <a:r>
              <a:rPr b="1" lang="en" sz="1900">
                <a:solidFill>
                  <a:srgbClr val="4C1130"/>
                </a:solidFill>
                <a:latin typeface="Times New Roman"/>
                <a:ea typeface="Times New Roman"/>
                <a:cs typeface="Times New Roman"/>
                <a:sym typeface="Times New Roman"/>
              </a:rPr>
              <a:t>Video/trial: 40</a:t>
            </a:r>
            <a:endParaRPr b="1" sz="1900">
              <a:solidFill>
                <a:srgbClr val="4C113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4C1130"/>
              </a:buClr>
              <a:buSzPts val="1900"/>
              <a:buFont typeface="Times New Roman"/>
              <a:buChar char="●"/>
            </a:pPr>
            <a:r>
              <a:rPr b="1" lang="en" sz="1900">
                <a:solidFill>
                  <a:srgbClr val="4C1130"/>
                </a:solidFill>
                <a:latin typeface="Times New Roman"/>
                <a:ea typeface="Times New Roman"/>
                <a:cs typeface="Times New Roman"/>
                <a:sym typeface="Times New Roman"/>
              </a:rPr>
              <a:t>Label: 4</a:t>
            </a:r>
            <a:endParaRPr b="1" sz="1900">
              <a:solidFill>
                <a:srgbClr val="4C1130"/>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rPr b="1" lang="en" sz="1900">
                <a:solidFill>
                  <a:srgbClr val="4C1130"/>
                </a:solidFill>
                <a:latin typeface="Times New Roman"/>
                <a:ea typeface="Times New Roman"/>
                <a:cs typeface="Times New Roman"/>
                <a:sym typeface="Times New Roman"/>
              </a:rPr>
              <a:t>  Valence: 1-9</a:t>
            </a:r>
            <a:endParaRPr b="1" sz="1900">
              <a:solidFill>
                <a:srgbClr val="4C113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b="1" lang="en" sz="1900">
                <a:solidFill>
                  <a:srgbClr val="4C1130"/>
                </a:solidFill>
                <a:latin typeface="Times New Roman"/>
                <a:ea typeface="Times New Roman"/>
                <a:cs typeface="Times New Roman"/>
                <a:sym typeface="Times New Roman"/>
              </a:rPr>
              <a:t>          Arousal: 1-9</a:t>
            </a:r>
            <a:endParaRPr b="1" sz="1900">
              <a:solidFill>
                <a:srgbClr val="4C113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b="1" lang="en" sz="1900">
                <a:solidFill>
                  <a:srgbClr val="4C1130"/>
                </a:solidFill>
                <a:latin typeface="Times New Roman"/>
                <a:ea typeface="Times New Roman"/>
                <a:cs typeface="Times New Roman"/>
                <a:sym typeface="Times New Roman"/>
              </a:rPr>
              <a:t>          Dominance: 1-9</a:t>
            </a:r>
            <a:endParaRPr b="1" sz="1900">
              <a:solidFill>
                <a:srgbClr val="4C113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b="1" lang="en" sz="1900">
                <a:solidFill>
                  <a:srgbClr val="4C1130"/>
                </a:solidFill>
                <a:latin typeface="Times New Roman"/>
                <a:ea typeface="Times New Roman"/>
                <a:cs typeface="Times New Roman"/>
                <a:sym typeface="Times New Roman"/>
              </a:rPr>
              <a:t>          Liking: 1-9</a:t>
            </a:r>
            <a:endParaRPr b="1">
              <a:solidFill>
                <a:srgbClr val="4C1130"/>
              </a:solidFill>
            </a:endParaRPr>
          </a:p>
        </p:txBody>
      </p:sp>
      <p:sp>
        <p:nvSpPr>
          <p:cNvPr id="200" name="Google Shape;20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8"/>
          <p:cNvPicPr preferRelativeResize="0"/>
          <p:nvPr/>
        </p:nvPicPr>
        <p:blipFill>
          <a:blip r:embed="rId3">
            <a:alphaModFix/>
          </a:blip>
          <a:stretch>
            <a:fillRect/>
          </a:stretch>
        </p:blipFill>
        <p:spPr>
          <a:xfrm>
            <a:off x="672525" y="1071225"/>
            <a:ext cx="3731324" cy="3691050"/>
          </a:xfrm>
          <a:prstGeom prst="rect">
            <a:avLst/>
          </a:prstGeom>
          <a:noFill/>
          <a:ln>
            <a:noFill/>
          </a:ln>
        </p:spPr>
      </p:pic>
      <p:cxnSp>
        <p:nvCxnSpPr>
          <p:cNvPr id="202" name="Google Shape;202;p28"/>
          <p:cNvCxnSpPr/>
          <p:nvPr/>
        </p:nvCxnSpPr>
        <p:spPr>
          <a:xfrm flipH="1" rot="10800000">
            <a:off x="5518475" y="2023625"/>
            <a:ext cx="411000" cy="69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8"/>
          <p:cNvCxnSpPr/>
          <p:nvPr/>
        </p:nvCxnSpPr>
        <p:spPr>
          <a:xfrm flipH="1" rot="10800000">
            <a:off x="5546775" y="2345825"/>
            <a:ext cx="418200" cy="69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8"/>
          <p:cNvCxnSpPr/>
          <p:nvPr/>
        </p:nvCxnSpPr>
        <p:spPr>
          <a:xfrm flipH="1" rot="10800000">
            <a:off x="5546775" y="2625550"/>
            <a:ext cx="418200" cy="69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8"/>
          <p:cNvCxnSpPr/>
          <p:nvPr/>
        </p:nvCxnSpPr>
        <p:spPr>
          <a:xfrm flipH="1" rot="10800000">
            <a:off x="5546775" y="2905275"/>
            <a:ext cx="4182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Visualization</a:t>
            </a:r>
            <a:r>
              <a:rPr b="1" lang="en" sz="3600">
                <a:solidFill>
                  <a:srgbClr val="4C1130"/>
                </a:solidFill>
                <a:latin typeface="Times New Roman"/>
                <a:ea typeface="Times New Roman"/>
                <a:cs typeface="Times New Roman"/>
                <a:sym typeface="Times New Roman"/>
              </a:rPr>
              <a:t> of DEAP Data</a:t>
            </a:r>
            <a:endParaRPr b="1" sz="3600">
              <a:solidFill>
                <a:srgbClr val="4C1130"/>
              </a:solidFill>
              <a:latin typeface="Times New Roman"/>
              <a:ea typeface="Times New Roman"/>
              <a:cs typeface="Times New Roman"/>
              <a:sym typeface="Times New Roman"/>
            </a:endParaRPr>
          </a:p>
        </p:txBody>
      </p:sp>
      <p:sp>
        <p:nvSpPr>
          <p:cNvPr id="211" name="Google Shape;2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9"/>
          <p:cNvPicPr preferRelativeResize="0"/>
          <p:nvPr/>
        </p:nvPicPr>
        <p:blipFill>
          <a:blip r:embed="rId3">
            <a:alphaModFix/>
          </a:blip>
          <a:stretch>
            <a:fillRect/>
          </a:stretch>
        </p:blipFill>
        <p:spPr>
          <a:xfrm>
            <a:off x="553475" y="1701050"/>
            <a:ext cx="7918975" cy="284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Preprocessing</a:t>
            </a:r>
            <a:endParaRPr b="1" sz="3600">
              <a:solidFill>
                <a:srgbClr val="4C1130"/>
              </a:solidFill>
              <a:latin typeface="Times New Roman"/>
              <a:ea typeface="Times New Roman"/>
              <a:cs typeface="Times New Roman"/>
              <a:sym typeface="Times New Roman"/>
            </a:endParaRPr>
          </a:p>
        </p:txBody>
      </p:sp>
      <p:sp>
        <p:nvSpPr>
          <p:cNvPr id="218" name="Google Shape;218;p30"/>
          <p:cNvSpPr txBox="1"/>
          <p:nvPr>
            <p:ph idx="1" type="body"/>
          </p:nvPr>
        </p:nvSpPr>
        <p:spPr>
          <a:xfrm>
            <a:off x="311700" y="1152475"/>
            <a:ext cx="8386800" cy="2544900"/>
          </a:xfrm>
          <a:prstGeom prst="rect">
            <a:avLst/>
          </a:prstGeom>
          <a:solidFill>
            <a:srgbClr val="F3F3F3"/>
          </a:solidFill>
        </p:spPr>
        <p:txBody>
          <a:bodyPr anchorCtr="0" anchor="t" bIns="91425" lIns="91425" spcFirstLastPara="1" rIns="91425" wrap="square" tIns="91425">
            <a:noAutofit/>
          </a:bodyPr>
          <a:lstStyle/>
          <a:p>
            <a:pPr indent="-368300" lvl="0" marL="457200" rtl="0" algn="l">
              <a:spcBef>
                <a:spcPts val="1000"/>
              </a:spcBef>
              <a:spcAft>
                <a:spcPts val="0"/>
              </a:spcAft>
              <a:buClr>
                <a:srgbClr val="274E13"/>
              </a:buClr>
              <a:buSzPts val="2200"/>
              <a:buFont typeface="Times New Roman"/>
              <a:buChar char="●"/>
            </a:pPr>
            <a:r>
              <a:rPr lang="en" sz="2200">
                <a:solidFill>
                  <a:srgbClr val="274E13"/>
                </a:solidFill>
                <a:latin typeface="Times New Roman"/>
                <a:ea typeface="Times New Roman"/>
                <a:cs typeface="Times New Roman"/>
                <a:sym typeface="Times New Roman"/>
              </a:rPr>
              <a:t>Artifacts remove</a:t>
            </a:r>
            <a:endParaRPr sz="2200">
              <a:solidFill>
                <a:srgbClr val="274E13"/>
              </a:solidFill>
              <a:latin typeface="Times New Roman"/>
              <a:ea typeface="Times New Roman"/>
              <a:cs typeface="Times New Roman"/>
              <a:sym typeface="Times New Roman"/>
            </a:endParaRPr>
          </a:p>
          <a:p>
            <a:pPr indent="-368300" lvl="0" marL="457200" rtl="0" algn="l">
              <a:spcBef>
                <a:spcPts val="1200"/>
              </a:spcBef>
              <a:spcAft>
                <a:spcPts val="0"/>
              </a:spcAft>
              <a:buClr>
                <a:srgbClr val="274E13"/>
              </a:buClr>
              <a:buSzPts val="2200"/>
              <a:buFont typeface="Times New Roman"/>
              <a:buChar char="●"/>
            </a:pPr>
            <a:r>
              <a:rPr lang="en" sz="2200">
                <a:solidFill>
                  <a:srgbClr val="274E13"/>
                </a:solidFill>
                <a:latin typeface="Times New Roman"/>
                <a:ea typeface="Times New Roman"/>
                <a:cs typeface="Times New Roman"/>
                <a:sym typeface="Times New Roman"/>
              </a:rPr>
              <a:t>EEG signals are downsampled to 128 Hz</a:t>
            </a:r>
            <a:endParaRPr sz="2200">
              <a:solidFill>
                <a:srgbClr val="274E13"/>
              </a:solidFill>
              <a:latin typeface="Times New Roman"/>
              <a:ea typeface="Times New Roman"/>
              <a:cs typeface="Times New Roman"/>
              <a:sym typeface="Times New Roman"/>
            </a:endParaRPr>
          </a:p>
          <a:p>
            <a:pPr indent="-368300" lvl="0" marL="457200" rtl="0" algn="l">
              <a:spcBef>
                <a:spcPts val="1000"/>
              </a:spcBef>
              <a:spcAft>
                <a:spcPts val="0"/>
              </a:spcAft>
              <a:buClr>
                <a:srgbClr val="274E13"/>
              </a:buClr>
              <a:buSzPts val="2200"/>
              <a:buFont typeface="Times New Roman"/>
              <a:buChar char="●"/>
            </a:pPr>
            <a:r>
              <a:rPr lang="en" sz="2200">
                <a:solidFill>
                  <a:srgbClr val="274E13"/>
                </a:solidFill>
                <a:latin typeface="Times New Roman"/>
                <a:ea typeface="Times New Roman"/>
                <a:cs typeface="Times New Roman"/>
                <a:sym typeface="Times New Roman"/>
              </a:rPr>
              <a:t>A bandpass filter has been applied</a:t>
            </a:r>
            <a:endParaRPr sz="2200">
              <a:solidFill>
                <a:srgbClr val="274E13"/>
              </a:solidFill>
              <a:latin typeface="Times New Roman"/>
              <a:ea typeface="Times New Roman"/>
              <a:cs typeface="Times New Roman"/>
              <a:sym typeface="Times New Roman"/>
            </a:endParaRPr>
          </a:p>
          <a:p>
            <a:pPr indent="-368300" lvl="0" marL="457200" rtl="0" algn="l">
              <a:spcBef>
                <a:spcPts val="1000"/>
              </a:spcBef>
              <a:spcAft>
                <a:spcPts val="0"/>
              </a:spcAft>
              <a:buClr>
                <a:srgbClr val="274E13"/>
              </a:buClr>
              <a:buSzPts val="2200"/>
              <a:buFont typeface="Times New Roman"/>
              <a:buChar char="●"/>
            </a:pPr>
            <a:r>
              <a:rPr lang="en" sz="2200">
                <a:solidFill>
                  <a:srgbClr val="274E13"/>
                </a:solidFill>
                <a:latin typeface="Times New Roman"/>
                <a:ea typeface="Times New Roman"/>
                <a:cs typeface="Times New Roman"/>
                <a:sym typeface="Times New Roman"/>
              </a:rPr>
              <a:t>Electromyogram (EMG) remove</a:t>
            </a:r>
            <a:endParaRPr sz="2200">
              <a:solidFill>
                <a:srgbClr val="274E13"/>
              </a:solidFill>
              <a:latin typeface="Times New Roman"/>
              <a:ea typeface="Times New Roman"/>
              <a:cs typeface="Times New Roman"/>
              <a:sym typeface="Times New Roman"/>
            </a:endParaRPr>
          </a:p>
          <a:p>
            <a:pPr indent="-368300" lvl="0" marL="457200" rtl="0" algn="l">
              <a:spcBef>
                <a:spcPts val="1000"/>
              </a:spcBef>
              <a:spcAft>
                <a:spcPts val="0"/>
              </a:spcAft>
              <a:buClr>
                <a:srgbClr val="274E13"/>
              </a:buClr>
              <a:buSzPts val="2200"/>
              <a:buFont typeface="Times New Roman"/>
              <a:buChar char="●"/>
            </a:pPr>
            <a:r>
              <a:rPr lang="en" sz="2200">
                <a:solidFill>
                  <a:srgbClr val="274E13"/>
                </a:solidFill>
                <a:latin typeface="Times New Roman"/>
                <a:ea typeface="Times New Roman"/>
                <a:cs typeface="Times New Roman"/>
                <a:sym typeface="Times New Roman"/>
              </a:rPr>
              <a:t>Electrooculogram (EOG) remove</a:t>
            </a:r>
            <a:endParaRPr sz="2200">
              <a:solidFill>
                <a:srgbClr val="274E13"/>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2200">
              <a:latin typeface="Times New Roman"/>
              <a:ea typeface="Times New Roman"/>
              <a:cs typeface="Times New Roman"/>
              <a:sym typeface="Times New Roman"/>
            </a:endParaRPr>
          </a:p>
          <a:p>
            <a:pPr indent="0" lvl="0" marL="457200" rtl="0" algn="l">
              <a:spcBef>
                <a:spcPts val="1200"/>
              </a:spcBef>
              <a:spcAft>
                <a:spcPts val="1200"/>
              </a:spcAft>
              <a:buNone/>
            </a:pPr>
            <a:r>
              <a:t/>
            </a:r>
            <a:endParaRPr sz="2200">
              <a:latin typeface="Times New Roman"/>
              <a:ea typeface="Times New Roman"/>
              <a:cs typeface="Times New Roman"/>
              <a:sym typeface="Times New Roman"/>
            </a:endParaRPr>
          </a:p>
        </p:txBody>
      </p:sp>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30"/>
          <p:cNvPicPr preferRelativeResize="0"/>
          <p:nvPr/>
        </p:nvPicPr>
        <p:blipFill>
          <a:blip r:embed="rId3">
            <a:alphaModFix/>
          </a:blip>
          <a:stretch>
            <a:fillRect/>
          </a:stretch>
        </p:blipFill>
        <p:spPr>
          <a:xfrm>
            <a:off x="3154038" y="2146475"/>
            <a:ext cx="6391275" cy="35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600">
                <a:solidFill>
                  <a:srgbClr val="4C1130"/>
                </a:solidFill>
                <a:latin typeface="Times New Roman"/>
                <a:ea typeface="Times New Roman"/>
                <a:cs typeface="Times New Roman"/>
                <a:sym typeface="Times New Roman"/>
              </a:rPr>
              <a:t>Feature Extraction</a:t>
            </a:r>
            <a:endParaRPr sz="3600">
              <a:solidFill>
                <a:srgbClr val="4C1130"/>
              </a:solidFill>
            </a:endParaRPr>
          </a:p>
        </p:txBody>
      </p:sp>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1"/>
          <p:cNvSpPr txBox="1"/>
          <p:nvPr/>
        </p:nvSpPr>
        <p:spPr>
          <a:xfrm>
            <a:off x="368300" y="1295400"/>
            <a:ext cx="8520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1000"/>
              </a:spcBef>
              <a:spcAft>
                <a:spcPts val="1200"/>
              </a:spcAft>
              <a:buClr>
                <a:srgbClr val="4C1130"/>
              </a:buClr>
              <a:buSzPts val="2200"/>
              <a:buChar char="●"/>
            </a:pPr>
            <a:r>
              <a:rPr lang="en" sz="2200">
                <a:solidFill>
                  <a:srgbClr val="4C1130"/>
                </a:solidFill>
                <a:latin typeface="Times New Roman"/>
                <a:ea typeface="Times New Roman"/>
                <a:cs typeface="Times New Roman"/>
                <a:sym typeface="Times New Roman"/>
              </a:rPr>
              <a:t>Time domain Feature → Frequency domain features with the help of </a:t>
            </a:r>
            <a:r>
              <a:rPr b="1" lang="en" sz="2200">
                <a:solidFill>
                  <a:srgbClr val="4C1130"/>
                </a:solidFill>
                <a:latin typeface="Times New Roman"/>
                <a:ea typeface="Times New Roman"/>
                <a:cs typeface="Times New Roman"/>
                <a:sym typeface="Times New Roman"/>
              </a:rPr>
              <a:t>Fast Fourier Transformation (FFT).</a:t>
            </a:r>
            <a:endParaRPr/>
          </a:p>
        </p:txBody>
      </p:sp>
      <p:sp>
        <p:nvSpPr>
          <p:cNvPr id="228" name="Google Shape;228;p31"/>
          <p:cNvSpPr txBox="1"/>
          <p:nvPr/>
        </p:nvSpPr>
        <p:spPr>
          <a:xfrm>
            <a:off x="469900" y="3029925"/>
            <a:ext cx="39369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4C1130"/>
              </a:buClr>
              <a:buSzPts val="2200"/>
              <a:buFont typeface="Times New Roman"/>
              <a:buChar char="●"/>
            </a:pPr>
            <a:r>
              <a:rPr lang="en" sz="2200">
                <a:solidFill>
                  <a:srgbClr val="4C1130"/>
                </a:solidFill>
                <a:latin typeface="Times New Roman"/>
                <a:ea typeface="Times New Roman"/>
                <a:cs typeface="Times New Roman"/>
                <a:sym typeface="Times New Roman"/>
              </a:rPr>
              <a:t>What</a:t>
            </a:r>
            <a:r>
              <a:rPr lang="en" sz="2200">
                <a:solidFill>
                  <a:srgbClr val="4C1130"/>
                </a:solidFill>
                <a:latin typeface="Times New Roman"/>
                <a:ea typeface="Times New Roman"/>
                <a:cs typeface="Times New Roman"/>
                <a:sym typeface="Times New Roman"/>
              </a:rPr>
              <a:t> is FFT?</a:t>
            </a:r>
            <a:endParaRPr sz="2200">
              <a:solidFill>
                <a:srgbClr val="4C1130"/>
              </a:solidFill>
              <a:latin typeface="Times New Roman"/>
              <a:ea typeface="Times New Roman"/>
              <a:cs typeface="Times New Roman"/>
              <a:sym typeface="Times New Roman"/>
            </a:endParaRPr>
          </a:p>
        </p:txBody>
      </p:sp>
      <p:pic>
        <p:nvPicPr>
          <p:cNvPr id="229" name="Google Shape;229;p31"/>
          <p:cNvPicPr preferRelativeResize="0"/>
          <p:nvPr/>
        </p:nvPicPr>
        <p:blipFill>
          <a:blip r:embed="rId3">
            <a:alphaModFix/>
          </a:blip>
          <a:stretch>
            <a:fillRect/>
          </a:stretch>
        </p:blipFill>
        <p:spPr>
          <a:xfrm>
            <a:off x="3724600" y="2309700"/>
            <a:ext cx="5296549" cy="263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355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00">
                <a:solidFill>
                  <a:srgbClr val="4C1130"/>
                </a:solidFill>
                <a:latin typeface="Times New Roman"/>
                <a:ea typeface="Times New Roman"/>
                <a:cs typeface="Times New Roman"/>
                <a:sym typeface="Times New Roman"/>
              </a:rPr>
              <a:t>Contents</a:t>
            </a:r>
            <a:endParaRPr b="1" sz="3600">
              <a:solidFill>
                <a:srgbClr val="4C1130"/>
              </a:solidFill>
              <a:latin typeface="Times New Roman"/>
              <a:ea typeface="Times New Roman"/>
              <a:cs typeface="Times New Roman"/>
              <a:sym typeface="Times New Roman"/>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4"/>
          <p:cNvSpPr txBox="1"/>
          <p:nvPr/>
        </p:nvSpPr>
        <p:spPr>
          <a:xfrm>
            <a:off x="543625" y="971475"/>
            <a:ext cx="1826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AutoNum type="arabicPeriod"/>
            </a:pPr>
            <a:r>
              <a:rPr lang="en">
                <a:solidFill>
                  <a:schemeClr val="dk1"/>
                </a:solidFill>
                <a:latin typeface="Times New Roman"/>
                <a:ea typeface="Times New Roman"/>
                <a:cs typeface="Times New Roman"/>
                <a:sym typeface="Times New Roman"/>
              </a:rPr>
              <a:t>Introduction</a:t>
            </a:r>
            <a:endParaRPr/>
          </a:p>
        </p:txBody>
      </p:sp>
      <p:sp>
        <p:nvSpPr>
          <p:cNvPr id="67" name="Google Shape;67;p14"/>
          <p:cNvSpPr txBox="1"/>
          <p:nvPr/>
        </p:nvSpPr>
        <p:spPr>
          <a:xfrm>
            <a:off x="543625" y="1200063"/>
            <a:ext cx="1826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2.     </a:t>
            </a:r>
            <a:r>
              <a:rPr lang="en">
                <a:solidFill>
                  <a:schemeClr val="dk1"/>
                </a:solidFill>
                <a:latin typeface="Times New Roman"/>
                <a:ea typeface="Times New Roman"/>
                <a:cs typeface="Times New Roman"/>
                <a:sym typeface="Times New Roman"/>
              </a:rPr>
              <a:t>Overview</a:t>
            </a:r>
            <a:endParaRPr/>
          </a:p>
        </p:txBody>
      </p:sp>
      <p:sp>
        <p:nvSpPr>
          <p:cNvPr id="68" name="Google Shape;68;p14"/>
          <p:cNvSpPr txBox="1"/>
          <p:nvPr/>
        </p:nvSpPr>
        <p:spPr>
          <a:xfrm>
            <a:off x="543625" y="1414900"/>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3.     </a:t>
            </a:r>
            <a:r>
              <a:rPr lang="en">
                <a:solidFill>
                  <a:schemeClr val="dk1"/>
                </a:solidFill>
                <a:latin typeface="Times New Roman"/>
                <a:ea typeface="Times New Roman"/>
                <a:cs typeface="Times New Roman"/>
                <a:sym typeface="Times New Roman"/>
              </a:rPr>
              <a:t>Problem of Existing Research</a:t>
            </a:r>
            <a:endParaRPr/>
          </a:p>
        </p:txBody>
      </p:sp>
      <p:sp>
        <p:nvSpPr>
          <p:cNvPr id="69" name="Google Shape;69;p14"/>
          <p:cNvSpPr txBox="1"/>
          <p:nvPr/>
        </p:nvSpPr>
        <p:spPr>
          <a:xfrm>
            <a:off x="543625" y="1614900"/>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4.     </a:t>
            </a:r>
            <a:r>
              <a:rPr lang="en">
                <a:solidFill>
                  <a:schemeClr val="dk1"/>
                </a:solidFill>
                <a:latin typeface="Times New Roman"/>
                <a:ea typeface="Times New Roman"/>
                <a:cs typeface="Times New Roman"/>
                <a:sym typeface="Times New Roman"/>
              </a:rPr>
              <a:t>Research Statement</a:t>
            </a:r>
            <a:endParaRPr/>
          </a:p>
        </p:txBody>
      </p:sp>
      <p:sp>
        <p:nvSpPr>
          <p:cNvPr id="70" name="Google Shape;70;p14"/>
          <p:cNvSpPr txBox="1"/>
          <p:nvPr/>
        </p:nvSpPr>
        <p:spPr>
          <a:xfrm>
            <a:off x="543625" y="2028413"/>
            <a:ext cx="3415200" cy="197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6.     </a:t>
            </a:r>
            <a:r>
              <a:rPr lang="en">
                <a:solidFill>
                  <a:schemeClr val="dk1"/>
                </a:solidFill>
                <a:latin typeface="Times New Roman"/>
                <a:ea typeface="Times New Roman"/>
                <a:cs typeface="Times New Roman"/>
                <a:sym typeface="Times New Roman"/>
              </a:rPr>
              <a:t>Materials and Methods</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i) Synopsis of DEAP Dataset</a:t>
            </a:r>
            <a:endParaRPr>
              <a:solidFill>
                <a:srgbClr val="595959"/>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ii) Preprocessing</a:t>
            </a:r>
            <a:endParaRPr>
              <a:solidFill>
                <a:srgbClr val="595959"/>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iii) Feature Extraction</a:t>
            </a:r>
            <a:endParaRPr>
              <a:solidFill>
                <a:srgbClr val="595959"/>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iv) Signal Decomposition</a:t>
            </a:r>
            <a:endParaRPr>
              <a:solidFill>
                <a:srgbClr val="595959"/>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v) Proposed Classification Approach</a:t>
            </a:r>
            <a:endParaRPr>
              <a:solidFill>
                <a:srgbClr val="59595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71" name="Google Shape;71;p14"/>
          <p:cNvSpPr txBox="1"/>
          <p:nvPr/>
        </p:nvSpPr>
        <p:spPr>
          <a:xfrm>
            <a:off x="432100" y="3378588"/>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7.    </a:t>
            </a:r>
            <a:r>
              <a:rPr lang="en">
                <a:solidFill>
                  <a:schemeClr val="dk1"/>
                </a:solidFill>
                <a:latin typeface="Times New Roman"/>
                <a:ea typeface="Times New Roman"/>
                <a:cs typeface="Times New Roman"/>
                <a:sym typeface="Times New Roman"/>
              </a:rPr>
              <a:t>Experiment in Details</a:t>
            </a:r>
            <a:endParaRPr/>
          </a:p>
        </p:txBody>
      </p:sp>
      <p:sp>
        <p:nvSpPr>
          <p:cNvPr id="72" name="Google Shape;72;p14"/>
          <p:cNvSpPr txBox="1"/>
          <p:nvPr/>
        </p:nvSpPr>
        <p:spPr>
          <a:xfrm>
            <a:off x="543625" y="3601613"/>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8.    </a:t>
            </a:r>
            <a:r>
              <a:rPr lang="en">
                <a:solidFill>
                  <a:schemeClr val="dk1"/>
                </a:solidFill>
                <a:latin typeface="Times New Roman"/>
                <a:ea typeface="Times New Roman"/>
                <a:cs typeface="Times New Roman"/>
                <a:sym typeface="Times New Roman"/>
              </a:rPr>
              <a:t>Result Analysis</a:t>
            </a:r>
            <a:endParaRPr/>
          </a:p>
        </p:txBody>
      </p:sp>
      <p:sp>
        <p:nvSpPr>
          <p:cNvPr id="73" name="Google Shape;73;p14"/>
          <p:cNvSpPr txBox="1"/>
          <p:nvPr/>
        </p:nvSpPr>
        <p:spPr>
          <a:xfrm>
            <a:off x="543625" y="1815088"/>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5.     </a:t>
            </a:r>
            <a:r>
              <a:rPr lang="en">
                <a:solidFill>
                  <a:schemeClr val="dk1"/>
                </a:solidFill>
                <a:latin typeface="Times New Roman"/>
                <a:ea typeface="Times New Roman"/>
                <a:cs typeface="Times New Roman"/>
                <a:sym typeface="Times New Roman"/>
              </a:rPr>
              <a:t>Related Work</a:t>
            </a:r>
            <a:endParaRPr/>
          </a:p>
        </p:txBody>
      </p:sp>
      <p:sp>
        <p:nvSpPr>
          <p:cNvPr id="74" name="Google Shape;74;p14"/>
          <p:cNvSpPr txBox="1"/>
          <p:nvPr/>
        </p:nvSpPr>
        <p:spPr>
          <a:xfrm>
            <a:off x="582025" y="3840188"/>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9.    </a:t>
            </a:r>
            <a:r>
              <a:rPr lang="en">
                <a:solidFill>
                  <a:schemeClr val="dk1"/>
                </a:solidFill>
                <a:latin typeface="Times New Roman"/>
                <a:ea typeface="Times New Roman"/>
                <a:cs typeface="Times New Roman"/>
                <a:sym typeface="Times New Roman"/>
              </a:rPr>
              <a:t>Contribution</a:t>
            </a:r>
            <a:endParaRPr/>
          </a:p>
        </p:txBody>
      </p:sp>
      <p:sp>
        <p:nvSpPr>
          <p:cNvPr id="75" name="Google Shape;75;p14"/>
          <p:cNvSpPr txBox="1"/>
          <p:nvPr/>
        </p:nvSpPr>
        <p:spPr>
          <a:xfrm>
            <a:off x="582025" y="4068888"/>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10.  Application</a:t>
            </a:r>
            <a:endParaRPr/>
          </a:p>
        </p:txBody>
      </p:sp>
      <p:sp>
        <p:nvSpPr>
          <p:cNvPr id="76" name="Google Shape;76;p14"/>
          <p:cNvSpPr txBox="1"/>
          <p:nvPr/>
        </p:nvSpPr>
        <p:spPr>
          <a:xfrm>
            <a:off x="582025" y="4301788"/>
            <a:ext cx="282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11.  Future Plan</a:t>
            </a:r>
            <a:endParaRPr/>
          </a:p>
        </p:txBody>
      </p:sp>
      <p:pic>
        <p:nvPicPr>
          <p:cNvPr id="77" name="Google Shape;77;p14"/>
          <p:cNvPicPr preferRelativeResize="0"/>
          <p:nvPr/>
        </p:nvPicPr>
        <p:blipFill>
          <a:blip r:embed="rId3">
            <a:alphaModFix/>
          </a:blip>
          <a:stretch>
            <a:fillRect/>
          </a:stretch>
        </p:blipFill>
        <p:spPr>
          <a:xfrm>
            <a:off x="4310638" y="971475"/>
            <a:ext cx="3810000"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5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49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5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223200"/>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Signal </a:t>
            </a:r>
            <a:r>
              <a:rPr b="1" lang="en" sz="3600">
                <a:solidFill>
                  <a:srgbClr val="4C1130"/>
                </a:solidFill>
                <a:latin typeface="Times New Roman"/>
                <a:ea typeface="Times New Roman"/>
                <a:cs typeface="Times New Roman"/>
                <a:sym typeface="Times New Roman"/>
              </a:rPr>
              <a:t>Decomposition</a:t>
            </a:r>
            <a:endParaRPr b="1" sz="3600">
              <a:solidFill>
                <a:srgbClr val="4C1130"/>
              </a:solidFill>
              <a:latin typeface="Times New Roman"/>
              <a:ea typeface="Times New Roman"/>
              <a:cs typeface="Times New Roman"/>
              <a:sym typeface="Times New Roman"/>
            </a:endParaRPr>
          </a:p>
        </p:txBody>
      </p:sp>
      <p:sp>
        <p:nvSpPr>
          <p:cNvPr id="235" name="Google Shape;235;p32"/>
          <p:cNvSpPr txBox="1"/>
          <p:nvPr>
            <p:ph idx="1" type="body"/>
          </p:nvPr>
        </p:nvSpPr>
        <p:spPr>
          <a:xfrm>
            <a:off x="311700" y="1562575"/>
            <a:ext cx="4158900" cy="21072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1000"/>
              </a:spcBef>
              <a:spcAft>
                <a:spcPts val="0"/>
              </a:spcAft>
              <a:buClr>
                <a:srgbClr val="4C1130"/>
              </a:buClr>
              <a:buSzPts val="2200"/>
              <a:buFont typeface="Times New Roman"/>
              <a:buChar char="●"/>
            </a:pPr>
            <a:r>
              <a:rPr lang="en" sz="2200">
                <a:solidFill>
                  <a:srgbClr val="4C1130"/>
                </a:solidFill>
                <a:latin typeface="Times New Roman"/>
                <a:ea typeface="Times New Roman"/>
                <a:cs typeface="Times New Roman"/>
                <a:sym typeface="Times New Roman"/>
              </a:rPr>
              <a:t>Window Size = 256</a:t>
            </a:r>
            <a:endParaRPr sz="2200">
              <a:solidFill>
                <a:srgbClr val="4C1130"/>
              </a:solidFill>
              <a:latin typeface="Times New Roman"/>
              <a:ea typeface="Times New Roman"/>
              <a:cs typeface="Times New Roman"/>
              <a:sym typeface="Times New Roman"/>
            </a:endParaRPr>
          </a:p>
          <a:p>
            <a:pPr indent="-368300" lvl="0" marL="457200" rtl="0" algn="l">
              <a:lnSpc>
                <a:spcPct val="100000"/>
              </a:lnSpc>
              <a:spcBef>
                <a:spcPts val="1000"/>
              </a:spcBef>
              <a:spcAft>
                <a:spcPts val="0"/>
              </a:spcAft>
              <a:buClr>
                <a:srgbClr val="4C1130"/>
              </a:buClr>
              <a:buSzPts val="2200"/>
              <a:buFont typeface="Times New Roman"/>
              <a:buChar char="●"/>
            </a:pPr>
            <a:r>
              <a:rPr lang="en" sz="2200">
                <a:solidFill>
                  <a:srgbClr val="4C1130"/>
                </a:solidFill>
                <a:latin typeface="Times New Roman"/>
                <a:ea typeface="Times New Roman"/>
                <a:cs typeface="Times New Roman"/>
                <a:sym typeface="Times New Roman"/>
              </a:rPr>
              <a:t>Sample Rate = 128 </a:t>
            </a:r>
            <a:endParaRPr sz="2200">
              <a:solidFill>
                <a:srgbClr val="4C1130"/>
              </a:solidFill>
              <a:latin typeface="Times New Roman"/>
              <a:ea typeface="Times New Roman"/>
              <a:cs typeface="Times New Roman"/>
              <a:sym typeface="Times New Roman"/>
            </a:endParaRPr>
          </a:p>
          <a:p>
            <a:pPr indent="-368300" lvl="0" marL="457200" rtl="0" algn="l">
              <a:lnSpc>
                <a:spcPct val="100000"/>
              </a:lnSpc>
              <a:spcBef>
                <a:spcPts val="1000"/>
              </a:spcBef>
              <a:spcAft>
                <a:spcPts val="1200"/>
              </a:spcAft>
              <a:buClr>
                <a:srgbClr val="4C1130"/>
              </a:buClr>
              <a:buSzPts val="2200"/>
              <a:buFont typeface="Times New Roman"/>
              <a:buChar char="●"/>
            </a:pPr>
            <a:r>
              <a:rPr lang="en" sz="2200">
                <a:solidFill>
                  <a:srgbClr val="4C1130"/>
                </a:solidFill>
                <a:latin typeface="Times New Roman"/>
                <a:ea typeface="Times New Roman"/>
                <a:cs typeface="Times New Roman"/>
                <a:sym typeface="Times New Roman"/>
              </a:rPr>
              <a:t>Step Size = 16 </a:t>
            </a:r>
            <a:endParaRPr b="1" sz="2200">
              <a:solidFill>
                <a:srgbClr val="4C1130"/>
              </a:solidFill>
              <a:latin typeface="Times New Roman"/>
              <a:ea typeface="Times New Roman"/>
              <a:cs typeface="Times New Roman"/>
              <a:sym typeface="Times New Roman"/>
            </a:endParaRPr>
          </a:p>
        </p:txBody>
      </p:sp>
      <p:sp>
        <p:nvSpPr>
          <p:cNvPr id="236" name="Google Shape;23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2"/>
          <p:cNvPicPr preferRelativeResize="0"/>
          <p:nvPr/>
        </p:nvPicPr>
        <p:blipFill>
          <a:blip r:embed="rId3">
            <a:alphaModFix/>
          </a:blip>
          <a:stretch>
            <a:fillRect/>
          </a:stretch>
        </p:blipFill>
        <p:spPr>
          <a:xfrm>
            <a:off x="3491875" y="1302100"/>
            <a:ext cx="4506650" cy="3142025"/>
          </a:xfrm>
          <a:prstGeom prst="rect">
            <a:avLst/>
          </a:prstGeom>
          <a:noFill/>
          <a:ln>
            <a:noFill/>
          </a:ln>
        </p:spPr>
      </p:pic>
      <p:sp>
        <p:nvSpPr>
          <p:cNvPr id="238" name="Google Shape;238;p32"/>
          <p:cNvSpPr txBox="1"/>
          <p:nvPr/>
        </p:nvSpPr>
        <p:spPr>
          <a:xfrm>
            <a:off x="7948575" y="1254525"/>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rPr>
              <a:t>(4-7) Hz</a:t>
            </a:r>
            <a:endParaRPr b="1">
              <a:solidFill>
                <a:srgbClr val="741B47"/>
              </a:solidFill>
            </a:endParaRPr>
          </a:p>
        </p:txBody>
      </p:sp>
      <p:sp>
        <p:nvSpPr>
          <p:cNvPr id="239" name="Google Shape;239;p32"/>
          <p:cNvSpPr txBox="1"/>
          <p:nvPr/>
        </p:nvSpPr>
        <p:spPr>
          <a:xfrm>
            <a:off x="7948575" y="1951875"/>
            <a:ext cx="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rPr>
              <a:t>(8-12)Hz</a:t>
            </a:r>
            <a:endParaRPr b="1">
              <a:solidFill>
                <a:srgbClr val="741B47"/>
              </a:solidFill>
            </a:endParaRPr>
          </a:p>
        </p:txBody>
      </p:sp>
      <p:sp>
        <p:nvSpPr>
          <p:cNvPr id="240" name="Google Shape;240;p32"/>
          <p:cNvSpPr txBox="1"/>
          <p:nvPr/>
        </p:nvSpPr>
        <p:spPr>
          <a:xfrm>
            <a:off x="8068275" y="4043925"/>
            <a:ext cx="10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rPr>
              <a:t>&gt;</a:t>
            </a:r>
            <a:r>
              <a:rPr b="1" lang="en">
                <a:solidFill>
                  <a:srgbClr val="741B47"/>
                </a:solidFill>
              </a:rPr>
              <a:t>30 Hz</a:t>
            </a:r>
            <a:endParaRPr b="1">
              <a:solidFill>
                <a:srgbClr val="741B47"/>
              </a:solidFill>
            </a:endParaRPr>
          </a:p>
        </p:txBody>
      </p:sp>
      <p:sp>
        <p:nvSpPr>
          <p:cNvPr id="241" name="Google Shape;241;p32"/>
          <p:cNvSpPr txBox="1"/>
          <p:nvPr/>
        </p:nvSpPr>
        <p:spPr>
          <a:xfrm>
            <a:off x="7948575" y="2649225"/>
            <a:ext cx="12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rPr>
              <a:t>(</a:t>
            </a:r>
            <a:r>
              <a:rPr b="1" lang="en">
                <a:solidFill>
                  <a:srgbClr val="741B47"/>
                </a:solidFill>
                <a:highlight>
                  <a:srgbClr val="FFFFFF"/>
                </a:highlight>
              </a:rPr>
              <a:t>12.5–16)Hz</a:t>
            </a:r>
            <a:endParaRPr b="1">
              <a:solidFill>
                <a:srgbClr val="741B47"/>
              </a:solidFill>
            </a:endParaRPr>
          </a:p>
        </p:txBody>
      </p:sp>
      <p:sp>
        <p:nvSpPr>
          <p:cNvPr id="242" name="Google Shape;242;p32"/>
          <p:cNvSpPr txBox="1"/>
          <p:nvPr/>
        </p:nvSpPr>
        <p:spPr>
          <a:xfrm>
            <a:off x="7948575" y="3346575"/>
            <a:ext cx="13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highlight>
                  <a:srgbClr val="FFFFFF"/>
                </a:highlight>
              </a:rPr>
              <a:t>(16.5–30)Hz</a:t>
            </a:r>
            <a:endParaRPr b="1">
              <a:solidFill>
                <a:srgbClr val="741B4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2037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990"/>
              <a:buFont typeface="Arial"/>
              <a:buNone/>
            </a:pPr>
            <a:r>
              <a:rPr b="1" lang="en" sz="3600">
                <a:solidFill>
                  <a:srgbClr val="4C1130"/>
                </a:solidFill>
                <a:latin typeface="Times New Roman"/>
                <a:ea typeface="Times New Roman"/>
                <a:cs typeface="Times New Roman"/>
                <a:sym typeface="Times New Roman"/>
              </a:rPr>
              <a:t>Proposed Model Architecture</a:t>
            </a:r>
            <a:endParaRPr sz="3600">
              <a:solidFill>
                <a:srgbClr val="4C1130"/>
              </a:solidFill>
              <a:latin typeface="Times New Roman"/>
              <a:ea typeface="Times New Roman"/>
              <a:cs typeface="Times New Roman"/>
              <a:sym typeface="Times New Roman"/>
            </a:endParaRPr>
          </a:p>
        </p:txBody>
      </p:sp>
      <p:sp>
        <p:nvSpPr>
          <p:cNvPr id="248" name="Google Shape;24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3"/>
          <p:cNvPicPr preferRelativeResize="0"/>
          <p:nvPr/>
        </p:nvPicPr>
        <p:blipFill>
          <a:blip r:embed="rId3">
            <a:alphaModFix/>
          </a:blip>
          <a:stretch>
            <a:fillRect/>
          </a:stretch>
        </p:blipFill>
        <p:spPr>
          <a:xfrm>
            <a:off x="551850" y="940975"/>
            <a:ext cx="8086676" cy="396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153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00">
                <a:solidFill>
                  <a:srgbClr val="4C1130"/>
                </a:solidFill>
                <a:latin typeface="Times New Roman"/>
                <a:ea typeface="Times New Roman"/>
                <a:cs typeface="Times New Roman"/>
                <a:sym typeface="Times New Roman"/>
              </a:rPr>
              <a:t>Model Specification</a:t>
            </a:r>
            <a:endParaRPr b="1" sz="3600">
              <a:solidFill>
                <a:srgbClr val="4C1130"/>
              </a:solidFill>
              <a:latin typeface="Times New Roman"/>
              <a:ea typeface="Times New Roman"/>
              <a:cs typeface="Times New Roman"/>
              <a:sym typeface="Times New Roman"/>
            </a:endParaRPr>
          </a:p>
        </p:txBody>
      </p:sp>
      <p:sp>
        <p:nvSpPr>
          <p:cNvPr id="255" name="Google Shape;25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6" name="Google Shape;256;p34"/>
          <p:cNvGraphicFramePr/>
          <p:nvPr/>
        </p:nvGraphicFramePr>
        <p:xfrm>
          <a:off x="352775" y="1165375"/>
          <a:ext cx="3000000" cy="3000000"/>
        </p:xfrm>
        <a:graphic>
          <a:graphicData uri="http://schemas.openxmlformats.org/drawingml/2006/table">
            <a:tbl>
              <a:tblPr>
                <a:noFill/>
                <a:tableStyleId>{6B3EC25C-F4B6-48A2-92B4-82F5CD7CC620}</a:tableStyleId>
              </a:tblPr>
              <a:tblGrid>
                <a:gridCol w="705575"/>
                <a:gridCol w="3139725"/>
              </a:tblGrid>
              <a:tr h="278150">
                <a:tc rowSpan="3">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1</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Convolutional layer: </a:t>
                      </a:r>
                      <a:r>
                        <a:rPr lang="en" sz="950">
                          <a:solidFill>
                            <a:srgbClr val="4C1130"/>
                          </a:solidFill>
                          <a:highlight>
                            <a:srgbClr val="FFFFFF"/>
                          </a:highlight>
                          <a:latin typeface="Times New Roman"/>
                          <a:ea typeface="Times New Roman"/>
                          <a:cs typeface="Times New Roman"/>
                          <a:sym typeface="Times New Roman"/>
                        </a:rPr>
                        <a:t>kernel size = 9, </a:t>
                      </a:r>
                      <a:endParaRPr sz="950">
                        <a:solidFill>
                          <a:srgbClr val="4C113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activation function =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Batch Normalization</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Pooling layer:  </a:t>
                      </a:r>
                      <a:r>
                        <a:rPr lang="en" sz="950">
                          <a:solidFill>
                            <a:srgbClr val="4C1130"/>
                          </a:solidFill>
                          <a:highlight>
                            <a:srgbClr val="FFFFFF"/>
                          </a:highlight>
                          <a:latin typeface="Times New Roman"/>
                          <a:ea typeface="Times New Roman"/>
                          <a:cs typeface="Times New Roman"/>
                          <a:sym typeface="Times New Roman"/>
                        </a:rPr>
                        <a:t>MaxPooling1D, pool size = 2</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rowSpan="3">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2</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Convolutional layer:</a:t>
                      </a:r>
                      <a:r>
                        <a:rPr lang="en" sz="950">
                          <a:solidFill>
                            <a:srgbClr val="4C1130"/>
                          </a:solidFill>
                          <a:highlight>
                            <a:srgbClr val="FFFFFF"/>
                          </a:highlight>
                          <a:latin typeface="Times New Roman"/>
                          <a:ea typeface="Times New Roman"/>
                          <a:cs typeface="Times New Roman"/>
                          <a:sym typeface="Times New Roman"/>
                        </a:rPr>
                        <a:t> kernel size = 6, activation function =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Batch Normalization</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Pooling layer: </a:t>
                      </a:r>
                      <a:r>
                        <a:rPr lang="en" sz="950">
                          <a:solidFill>
                            <a:srgbClr val="4C1130"/>
                          </a:solidFill>
                          <a:highlight>
                            <a:srgbClr val="FFFFFF"/>
                          </a:highlight>
                          <a:latin typeface="Times New Roman"/>
                          <a:ea typeface="Times New Roman"/>
                          <a:cs typeface="Times New Roman"/>
                          <a:sym typeface="Times New Roman"/>
                        </a:rPr>
                        <a:t>MaxPooling1D, pool size = 2</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rowSpan="3">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3</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Convolutional layer:</a:t>
                      </a:r>
                      <a:r>
                        <a:rPr lang="en" sz="950">
                          <a:solidFill>
                            <a:srgbClr val="4C1130"/>
                          </a:solidFill>
                          <a:highlight>
                            <a:srgbClr val="FFFFFF"/>
                          </a:highlight>
                          <a:latin typeface="Times New Roman"/>
                          <a:ea typeface="Times New Roman"/>
                          <a:cs typeface="Times New Roman"/>
                          <a:sym typeface="Times New Roman"/>
                        </a:rPr>
                        <a:t> kernel size = 6, activation function =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Batch Normalization</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Pooling layer: </a:t>
                      </a:r>
                      <a:r>
                        <a:rPr lang="en" sz="950">
                          <a:solidFill>
                            <a:srgbClr val="4C1130"/>
                          </a:solidFill>
                          <a:highlight>
                            <a:srgbClr val="FFFFFF"/>
                          </a:highlight>
                          <a:latin typeface="Times New Roman"/>
                          <a:ea typeface="Times New Roman"/>
                          <a:cs typeface="Times New Roman"/>
                          <a:sym typeface="Times New Roman"/>
                        </a:rPr>
                        <a:t>MaxPooling1D, pool size = 2</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rowSpan="3">
                  <a:txBody>
                    <a:bodyPr/>
                    <a:lstStyle/>
                    <a:p>
                      <a:pPr indent="0" lvl="0" marL="0" rtl="0" algn="l">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950">
                          <a:highlight>
                            <a:srgbClr val="FFFFFF"/>
                          </a:highlight>
                          <a:latin typeface="Times New Roman"/>
                          <a:ea typeface="Times New Roman"/>
                          <a:cs typeface="Times New Roman"/>
                          <a:sym typeface="Times New Roman"/>
                        </a:rPr>
                        <a:t>Step: 4</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Convolutional layer:</a:t>
                      </a:r>
                      <a:r>
                        <a:rPr lang="en" sz="950">
                          <a:solidFill>
                            <a:srgbClr val="4C1130"/>
                          </a:solidFill>
                          <a:highlight>
                            <a:srgbClr val="FFFFFF"/>
                          </a:highlight>
                          <a:latin typeface="Times New Roman"/>
                          <a:ea typeface="Times New Roman"/>
                          <a:cs typeface="Times New Roman"/>
                          <a:sym typeface="Times New Roman"/>
                        </a:rPr>
                        <a:t> kernel size = 6, activation function =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Batch Normalization</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78150">
                <a:tc vMerge="1"/>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Pooling layer: </a:t>
                      </a:r>
                      <a:r>
                        <a:rPr lang="en" sz="950">
                          <a:solidFill>
                            <a:srgbClr val="4C1130"/>
                          </a:solidFill>
                          <a:highlight>
                            <a:srgbClr val="FFFFFF"/>
                          </a:highlight>
                          <a:latin typeface="Times New Roman"/>
                          <a:ea typeface="Times New Roman"/>
                          <a:cs typeface="Times New Roman"/>
                          <a:sym typeface="Times New Roman"/>
                        </a:rPr>
                        <a:t>MaxPooling1D, pool size = 2</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57" name="Google Shape;257;p34"/>
          <p:cNvGraphicFramePr/>
          <p:nvPr/>
        </p:nvGraphicFramePr>
        <p:xfrm>
          <a:off x="4600225" y="1165375"/>
          <a:ext cx="3000000" cy="3000000"/>
        </p:xfrm>
        <a:graphic>
          <a:graphicData uri="http://schemas.openxmlformats.org/drawingml/2006/table">
            <a:tbl>
              <a:tblPr>
                <a:noFill/>
                <a:tableStyleId>{6B3EC25C-F4B6-48A2-92B4-82F5CD7CC620}</a:tableStyleId>
              </a:tblPr>
              <a:tblGrid>
                <a:gridCol w="811400"/>
                <a:gridCol w="3298875"/>
              </a:tblGrid>
              <a:tr h="295225">
                <a:tc>
                  <a:txBody>
                    <a:bodyPr/>
                    <a:lstStyle/>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5</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Flattening layer</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rowSpan="2">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Step:6</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Dense layer:</a:t>
                      </a:r>
                      <a:r>
                        <a:rPr lang="en" sz="950">
                          <a:solidFill>
                            <a:srgbClr val="4C1130"/>
                          </a:solidFill>
                          <a:highlight>
                            <a:srgbClr val="FFFFFF"/>
                          </a:highlight>
                          <a:latin typeface="Times New Roman"/>
                          <a:ea typeface="Times New Roman"/>
                          <a:cs typeface="Times New Roman"/>
                          <a:sym typeface="Times New Roman"/>
                        </a:rPr>
                        <a:t> Dense 1024 , activation function =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Dropout 0.2 </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rowSpan="2">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7</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Dense layer:</a:t>
                      </a:r>
                      <a:r>
                        <a:rPr lang="en" sz="950">
                          <a:solidFill>
                            <a:srgbClr val="4C1130"/>
                          </a:solidFill>
                          <a:highlight>
                            <a:srgbClr val="FFFFFF"/>
                          </a:highlight>
                          <a:latin typeface="Times New Roman"/>
                          <a:ea typeface="Times New Roman"/>
                          <a:cs typeface="Times New Roman"/>
                          <a:sym typeface="Times New Roman"/>
                        </a:rPr>
                        <a:t> Dense 256, activation function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Dropout 0.2 </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rowSpan="2">
                  <a:txBody>
                    <a:bodyPr/>
                    <a:lstStyle/>
                    <a:p>
                      <a:pPr indent="0" lvl="0" marL="0" rtl="0" algn="ctr">
                        <a:spcBef>
                          <a:spcPts val="0"/>
                        </a:spcBef>
                        <a:spcAft>
                          <a:spcPts val="0"/>
                        </a:spcAft>
                        <a:buNone/>
                      </a:pPr>
                      <a:r>
                        <a:t/>
                      </a:r>
                      <a:endParaRPr b="1" sz="950">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8</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Dense layer:</a:t>
                      </a:r>
                      <a:r>
                        <a:rPr lang="en" sz="950">
                          <a:solidFill>
                            <a:srgbClr val="4C1130"/>
                          </a:solidFill>
                          <a:highlight>
                            <a:srgbClr val="FFFFFF"/>
                          </a:highlight>
                          <a:latin typeface="Times New Roman"/>
                          <a:ea typeface="Times New Roman"/>
                          <a:cs typeface="Times New Roman"/>
                          <a:sym typeface="Times New Roman"/>
                        </a:rPr>
                        <a:t> Dense 64, activation function= Relu</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vMerge="1"/>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Dropout 0.2 </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97025">
                <a:tc>
                  <a:txBody>
                    <a:bodyPr/>
                    <a:lstStyle/>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Step: 9</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b="1" lang="en" sz="950">
                          <a:solidFill>
                            <a:srgbClr val="4C1130"/>
                          </a:solidFill>
                          <a:highlight>
                            <a:srgbClr val="FFFFFF"/>
                          </a:highlight>
                          <a:latin typeface="Times New Roman"/>
                          <a:ea typeface="Times New Roman"/>
                          <a:cs typeface="Times New Roman"/>
                          <a:sym typeface="Times New Roman"/>
                        </a:rPr>
                        <a:t>Final Dense Layer</a:t>
                      </a:r>
                      <a:r>
                        <a:rPr lang="en" sz="950">
                          <a:solidFill>
                            <a:srgbClr val="4C1130"/>
                          </a:solidFill>
                          <a:highlight>
                            <a:srgbClr val="FFFFFF"/>
                          </a:highlight>
                          <a:latin typeface="Times New Roman"/>
                          <a:ea typeface="Times New Roman"/>
                          <a:cs typeface="Times New Roman"/>
                          <a:sym typeface="Times New Roman"/>
                        </a:rPr>
                        <a:t>: Classes = 2/8, activation function = softmax</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5225">
                <a:tc>
                  <a:txBody>
                    <a:bodyPr/>
                    <a:lstStyle/>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Optimizer</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adam</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3400">
                <a:tc>
                  <a:txBody>
                    <a:bodyPr/>
                    <a:lstStyle/>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Batch Size</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256</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225">
                <a:tc>
                  <a:txBody>
                    <a:bodyPr/>
                    <a:lstStyle/>
                    <a:p>
                      <a:pPr indent="0" lvl="0" marL="0" rtl="0" algn="ctr">
                        <a:spcBef>
                          <a:spcPts val="0"/>
                        </a:spcBef>
                        <a:spcAft>
                          <a:spcPts val="0"/>
                        </a:spcAft>
                        <a:buNone/>
                      </a:pPr>
                      <a:r>
                        <a:rPr b="1" lang="en" sz="950">
                          <a:highlight>
                            <a:srgbClr val="FFFFFF"/>
                          </a:highlight>
                          <a:latin typeface="Times New Roman"/>
                          <a:ea typeface="Times New Roman"/>
                          <a:cs typeface="Times New Roman"/>
                          <a:sym typeface="Times New Roman"/>
                        </a:rPr>
                        <a:t>No. of Parameters</a:t>
                      </a:r>
                      <a:endParaRPr b="1" sz="950">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FEFEF"/>
                    </a:solidFill>
                  </a:tcPr>
                </a:tc>
                <a:tc>
                  <a:txBody>
                    <a:bodyPr/>
                    <a:lstStyle/>
                    <a:p>
                      <a:pPr indent="0" lvl="0" marL="0" rtl="0" algn="l">
                        <a:lnSpc>
                          <a:spcPct val="135714"/>
                        </a:lnSpc>
                        <a:spcBef>
                          <a:spcPts val="0"/>
                        </a:spcBef>
                        <a:spcAft>
                          <a:spcPts val="0"/>
                        </a:spcAft>
                        <a:buNone/>
                      </a:pPr>
                      <a:r>
                        <a:rPr lang="en" sz="950">
                          <a:solidFill>
                            <a:srgbClr val="4C1130"/>
                          </a:solidFill>
                          <a:highlight>
                            <a:srgbClr val="FFFFFF"/>
                          </a:highlight>
                          <a:latin typeface="Times New Roman"/>
                          <a:ea typeface="Times New Roman"/>
                          <a:cs typeface="Times New Roman"/>
                          <a:sym typeface="Times New Roman"/>
                        </a:rPr>
                        <a:t>4,952,394</a:t>
                      </a:r>
                      <a:endParaRPr sz="950">
                        <a:solidFill>
                          <a:srgbClr val="4C1130"/>
                        </a:solidFill>
                        <a:highlight>
                          <a:srgbClr val="FFFFFF"/>
                        </a:highlight>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Design, </a:t>
            </a:r>
            <a:r>
              <a:rPr b="1" lang="en" sz="3600">
                <a:solidFill>
                  <a:srgbClr val="4C1130"/>
                </a:solidFill>
                <a:latin typeface="Times New Roman"/>
                <a:ea typeface="Times New Roman"/>
                <a:cs typeface="Times New Roman"/>
                <a:sym typeface="Times New Roman"/>
              </a:rPr>
              <a:t>Train, Tune and Test ML Models</a:t>
            </a:r>
            <a:endParaRPr b="1" sz="3600">
              <a:solidFill>
                <a:srgbClr val="4C1130"/>
              </a:solidFill>
              <a:latin typeface="Times New Roman"/>
              <a:ea typeface="Times New Roman"/>
              <a:cs typeface="Times New Roman"/>
              <a:sym typeface="Times New Roman"/>
            </a:endParaRPr>
          </a:p>
        </p:txBody>
      </p:sp>
      <p:sp>
        <p:nvSpPr>
          <p:cNvPr id="263" name="Google Shape;263;p35"/>
          <p:cNvSpPr txBox="1"/>
          <p:nvPr>
            <p:ph idx="1" type="body"/>
          </p:nvPr>
        </p:nvSpPr>
        <p:spPr>
          <a:xfrm>
            <a:off x="558900" y="1407175"/>
            <a:ext cx="82734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Clr>
                <a:srgbClr val="741B47"/>
              </a:buClr>
              <a:buSzPts val="2700"/>
              <a:buFont typeface="Times New Roman"/>
              <a:buAutoNum type="arabicPeriod"/>
            </a:pPr>
            <a:r>
              <a:rPr lang="en" sz="2700">
                <a:solidFill>
                  <a:srgbClr val="741B47"/>
                </a:solidFill>
                <a:latin typeface="Times New Roman"/>
                <a:ea typeface="Times New Roman"/>
                <a:cs typeface="Times New Roman"/>
                <a:sym typeface="Times New Roman"/>
              </a:rPr>
              <a:t>Designed six 1D-CNN model</a:t>
            </a:r>
            <a:endParaRPr sz="2700">
              <a:solidFill>
                <a:srgbClr val="741B47"/>
              </a:solidFill>
              <a:latin typeface="Times New Roman"/>
              <a:ea typeface="Times New Roman"/>
              <a:cs typeface="Times New Roman"/>
              <a:sym typeface="Times New Roman"/>
            </a:endParaRPr>
          </a:p>
          <a:p>
            <a:pPr indent="-400050" lvl="0" marL="457200" rtl="0" algn="l">
              <a:spcBef>
                <a:spcPts val="0"/>
              </a:spcBef>
              <a:spcAft>
                <a:spcPts val="0"/>
              </a:spcAft>
              <a:buClr>
                <a:srgbClr val="741B47"/>
              </a:buClr>
              <a:buSzPts val="2700"/>
              <a:buFont typeface="Times New Roman"/>
              <a:buAutoNum type="arabicPeriod"/>
            </a:pPr>
            <a:r>
              <a:rPr lang="en" sz="2700">
                <a:solidFill>
                  <a:srgbClr val="741B47"/>
                </a:solidFill>
                <a:latin typeface="Times New Roman"/>
                <a:ea typeface="Times New Roman"/>
                <a:cs typeface="Times New Roman"/>
                <a:sym typeface="Times New Roman"/>
              </a:rPr>
              <a:t>Trained with preprocessed DEAP dataset</a:t>
            </a:r>
            <a:endParaRPr sz="2700">
              <a:solidFill>
                <a:srgbClr val="741B47"/>
              </a:solidFill>
              <a:latin typeface="Times New Roman"/>
              <a:ea typeface="Times New Roman"/>
              <a:cs typeface="Times New Roman"/>
              <a:sym typeface="Times New Roman"/>
            </a:endParaRPr>
          </a:p>
          <a:p>
            <a:pPr indent="-400050" lvl="0" marL="457200" rtl="0" algn="l">
              <a:spcBef>
                <a:spcPts val="0"/>
              </a:spcBef>
              <a:spcAft>
                <a:spcPts val="0"/>
              </a:spcAft>
              <a:buClr>
                <a:srgbClr val="741B47"/>
              </a:buClr>
              <a:buSzPts val="2700"/>
              <a:buFont typeface="Times New Roman"/>
              <a:buAutoNum type="arabicPeriod"/>
            </a:pPr>
            <a:r>
              <a:rPr lang="en" sz="2700">
                <a:solidFill>
                  <a:srgbClr val="741B47"/>
                </a:solidFill>
                <a:latin typeface="Times New Roman"/>
                <a:ea typeface="Times New Roman"/>
                <a:cs typeface="Times New Roman"/>
                <a:sym typeface="Times New Roman"/>
              </a:rPr>
              <a:t>Hyperparameter tuning to get the best accuracy </a:t>
            </a:r>
            <a:endParaRPr sz="2700">
              <a:solidFill>
                <a:srgbClr val="741B47"/>
              </a:solidFill>
              <a:latin typeface="Times New Roman"/>
              <a:ea typeface="Times New Roman"/>
              <a:cs typeface="Times New Roman"/>
              <a:sym typeface="Times New Roman"/>
            </a:endParaRPr>
          </a:p>
          <a:p>
            <a:pPr indent="-400050" lvl="0" marL="457200" rtl="0" algn="l">
              <a:spcBef>
                <a:spcPts val="0"/>
              </a:spcBef>
              <a:spcAft>
                <a:spcPts val="0"/>
              </a:spcAft>
              <a:buClr>
                <a:srgbClr val="741B47"/>
              </a:buClr>
              <a:buSzPts val="2700"/>
              <a:buFont typeface="Times New Roman"/>
              <a:buAutoNum type="arabicPeriod"/>
            </a:pPr>
            <a:r>
              <a:rPr lang="en" sz="2700">
                <a:solidFill>
                  <a:srgbClr val="741B47"/>
                </a:solidFill>
                <a:latin typeface="Times New Roman"/>
                <a:ea typeface="Times New Roman"/>
                <a:cs typeface="Times New Roman"/>
                <a:sym typeface="Times New Roman"/>
              </a:rPr>
              <a:t>Test the models on unseen dataset</a:t>
            </a:r>
            <a:endParaRPr sz="2700">
              <a:solidFill>
                <a:srgbClr val="741B47"/>
              </a:solidFill>
              <a:latin typeface="Times New Roman"/>
              <a:ea typeface="Times New Roman"/>
              <a:cs typeface="Times New Roman"/>
              <a:sym typeface="Times New Roman"/>
            </a:endParaRPr>
          </a:p>
        </p:txBody>
      </p:sp>
      <p:sp>
        <p:nvSpPr>
          <p:cNvPr id="264" name="Google Shape;26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5"/>
          <p:cNvPicPr preferRelativeResize="0"/>
          <p:nvPr/>
        </p:nvPicPr>
        <p:blipFill>
          <a:blip r:embed="rId3">
            <a:alphaModFix/>
          </a:blip>
          <a:stretch>
            <a:fillRect/>
          </a:stretch>
        </p:blipFill>
        <p:spPr>
          <a:xfrm>
            <a:off x="5789375" y="2775150"/>
            <a:ext cx="3135275" cy="228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Model Architecture-1</a:t>
            </a:r>
            <a:endParaRPr b="1" sz="3600">
              <a:solidFill>
                <a:srgbClr val="4C1130"/>
              </a:solidFill>
              <a:latin typeface="Times New Roman"/>
              <a:ea typeface="Times New Roman"/>
              <a:cs typeface="Times New Roman"/>
              <a:sym typeface="Times New Roman"/>
            </a:endParaRPr>
          </a:p>
        </p:txBody>
      </p:sp>
      <p:sp>
        <p:nvSpPr>
          <p:cNvPr id="271" name="Google Shape;27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6"/>
          <p:cNvPicPr preferRelativeResize="0"/>
          <p:nvPr/>
        </p:nvPicPr>
        <p:blipFill>
          <a:blip r:embed="rId3">
            <a:alphaModFix/>
          </a:blip>
          <a:stretch>
            <a:fillRect/>
          </a:stretch>
        </p:blipFill>
        <p:spPr>
          <a:xfrm rot="-5400000">
            <a:off x="3404638" y="-1238113"/>
            <a:ext cx="2334725" cy="7626800"/>
          </a:xfrm>
          <a:prstGeom prst="rect">
            <a:avLst/>
          </a:prstGeom>
          <a:noFill/>
          <a:ln>
            <a:noFill/>
          </a:ln>
        </p:spPr>
      </p:pic>
      <p:sp>
        <p:nvSpPr>
          <p:cNvPr id="273" name="Google Shape;273;p36"/>
          <p:cNvSpPr txBox="1"/>
          <p:nvPr/>
        </p:nvSpPr>
        <p:spPr>
          <a:xfrm>
            <a:off x="2325750" y="4071425"/>
            <a:ext cx="61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 2  and Dense Layer = 2</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213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Experiment-1</a:t>
            </a:r>
            <a:endParaRPr b="1" sz="3600">
              <a:solidFill>
                <a:srgbClr val="4C1130"/>
              </a:solidFill>
              <a:latin typeface="Times New Roman"/>
              <a:ea typeface="Times New Roman"/>
              <a:cs typeface="Times New Roman"/>
              <a:sym typeface="Times New Roman"/>
            </a:endParaRPr>
          </a:p>
        </p:txBody>
      </p:sp>
      <p:sp>
        <p:nvSpPr>
          <p:cNvPr id="279" name="Google Shape;27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0" name="Google Shape;280;p37"/>
          <p:cNvGraphicFramePr/>
          <p:nvPr/>
        </p:nvGraphicFramePr>
        <p:xfrm>
          <a:off x="507650" y="990463"/>
          <a:ext cx="3000000" cy="3000000"/>
        </p:xfrm>
        <a:graphic>
          <a:graphicData uri="http://schemas.openxmlformats.org/drawingml/2006/table">
            <a:tbl>
              <a:tblPr>
                <a:noFill/>
                <a:tableStyleId>{6B3EC25C-F4B6-48A2-92B4-82F5CD7CC620}</a:tableStyleId>
              </a:tblPr>
              <a:tblGrid>
                <a:gridCol w="1148425"/>
                <a:gridCol w="1148425"/>
                <a:gridCol w="1148425"/>
                <a:gridCol w="1148425"/>
                <a:gridCol w="1148425"/>
                <a:gridCol w="1148425"/>
                <a:gridCol w="1148425"/>
              </a:tblGrid>
              <a:tr h="706125">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579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78.42%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86.91%</a:t>
                      </a:r>
                      <a:endParaRPr sz="1900">
                        <a:solidFill>
                          <a:srgbClr val="FF0000"/>
                        </a:solidFill>
                        <a:latin typeface="Times New Roman"/>
                        <a:ea typeface="Times New Roman"/>
                        <a:cs typeface="Times New Roman"/>
                        <a:sym typeface="Times New Roman"/>
                      </a:endParaRPr>
                    </a:p>
                  </a:txBody>
                  <a:tcPr marT="63500" marB="63500" marR="63500" marL="63500">
                    <a:lnL cap="flat" cmpd="sng" w="1905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512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498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77.89%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80.81%</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293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43.74%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44.84%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32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553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58.82%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57.69%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219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60.70%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69.41%</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308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44.58%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46.58%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38225">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423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54.99%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59.07%</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
        <p:nvSpPr>
          <p:cNvPr id="281" name="Google Shape;281;p37"/>
          <p:cNvSpPr/>
          <p:nvPr/>
        </p:nvSpPr>
        <p:spPr>
          <a:xfrm>
            <a:off x="457500" y="1713850"/>
            <a:ext cx="8110500" cy="393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Model Architecture-2</a:t>
            </a:r>
            <a:endParaRPr sz="3600">
              <a:solidFill>
                <a:srgbClr val="4C1130"/>
              </a:solidFill>
              <a:latin typeface="Times New Roman"/>
              <a:ea typeface="Times New Roman"/>
              <a:cs typeface="Times New Roman"/>
              <a:sym typeface="Times New Roman"/>
            </a:endParaRPr>
          </a:p>
        </p:txBody>
      </p:sp>
      <p:sp>
        <p:nvSpPr>
          <p:cNvPr id="287" name="Google Shape;28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38"/>
          <p:cNvPicPr preferRelativeResize="0"/>
          <p:nvPr/>
        </p:nvPicPr>
        <p:blipFill>
          <a:blip r:embed="rId3">
            <a:alphaModFix/>
          </a:blip>
          <a:stretch>
            <a:fillRect/>
          </a:stretch>
        </p:blipFill>
        <p:spPr>
          <a:xfrm rot="-5400000">
            <a:off x="3398937" y="-854688"/>
            <a:ext cx="2346125" cy="7513600"/>
          </a:xfrm>
          <a:prstGeom prst="rect">
            <a:avLst/>
          </a:prstGeom>
          <a:noFill/>
          <a:ln>
            <a:noFill/>
          </a:ln>
        </p:spPr>
      </p:pic>
      <p:sp>
        <p:nvSpPr>
          <p:cNvPr id="289" name="Google Shape;289;p38"/>
          <p:cNvSpPr txBox="1"/>
          <p:nvPr/>
        </p:nvSpPr>
        <p:spPr>
          <a:xfrm>
            <a:off x="2171700" y="4263025"/>
            <a:ext cx="58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 3  and Dense Layer = 2</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Experiment-2</a:t>
            </a:r>
            <a:endParaRPr b="1" sz="3600">
              <a:solidFill>
                <a:srgbClr val="4C1130"/>
              </a:solidFill>
              <a:latin typeface="Times New Roman"/>
              <a:ea typeface="Times New Roman"/>
              <a:cs typeface="Times New Roman"/>
              <a:sym typeface="Times New Roman"/>
            </a:endParaRPr>
          </a:p>
        </p:txBody>
      </p:sp>
      <p:sp>
        <p:nvSpPr>
          <p:cNvPr id="295" name="Google Shape;29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6" name="Google Shape;296;p39"/>
          <p:cNvGraphicFramePr/>
          <p:nvPr/>
        </p:nvGraphicFramePr>
        <p:xfrm>
          <a:off x="952475" y="2190750"/>
          <a:ext cx="3000000" cy="3000000"/>
        </p:xfrm>
        <a:graphic>
          <a:graphicData uri="http://schemas.openxmlformats.org/drawingml/2006/table">
            <a:tbl>
              <a:tblPr>
                <a:noFill/>
                <a:tableStyleId>{6B3EC25C-F4B6-48A2-92B4-82F5CD7CC620}</a:tableStyleId>
              </a:tblPr>
              <a:tblGrid>
                <a:gridCol w="1034150"/>
                <a:gridCol w="1034150"/>
                <a:gridCol w="1034150"/>
                <a:gridCol w="928025"/>
                <a:gridCol w="1041225"/>
                <a:gridCol w="1062450"/>
                <a:gridCol w="1104900"/>
              </a:tblGrid>
              <a:tr h="828350">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r>
              <a:tr h="5931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530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84.29%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69.38%</a:t>
                      </a:r>
                      <a:endParaRPr sz="1900">
                        <a:solidFill>
                          <a:srgbClr val="FF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Model Architecture-3</a:t>
            </a:r>
            <a:endParaRPr sz="3600">
              <a:solidFill>
                <a:srgbClr val="4C1130"/>
              </a:solidFill>
              <a:latin typeface="Times New Roman"/>
              <a:ea typeface="Times New Roman"/>
              <a:cs typeface="Times New Roman"/>
              <a:sym typeface="Times New Roman"/>
            </a:endParaRPr>
          </a:p>
        </p:txBody>
      </p:sp>
      <p:sp>
        <p:nvSpPr>
          <p:cNvPr id="302" name="Google Shape;30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40"/>
          <p:cNvPicPr preferRelativeResize="0"/>
          <p:nvPr/>
        </p:nvPicPr>
        <p:blipFill>
          <a:blip r:embed="rId3">
            <a:alphaModFix/>
          </a:blip>
          <a:stretch>
            <a:fillRect/>
          </a:stretch>
        </p:blipFill>
        <p:spPr>
          <a:xfrm rot="-5400000">
            <a:off x="3294775" y="-872375"/>
            <a:ext cx="2558375" cy="7478225"/>
          </a:xfrm>
          <a:prstGeom prst="rect">
            <a:avLst/>
          </a:prstGeom>
          <a:noFill/>
          <a:ln>
            <a:noFill/>
          </a:ln>
        </p:spPr>
      </p:pic>
      <p:sp>
        <p:nvSpPr>
          <p:cNvPr id="304" name="Google Shape;304;p40"/>
          <p:cNvSpPr txBox="1"/>
          <p:nvPr/>
        </p:nvSpPr>
        <p:spPr>
          <a:xfrm>
            <a:off x="2222500" y="43942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 3  and Dense Layer = 2</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Experiment-3</a:t>
            </a:r>
            <a:endParaRPr b="1" sz="3600">
              <a:solidFill>
                <a:srgbClr val="4C1130"/>
              </a:solidFill>
              <a:latin typeface="Times New Roman"/>
              <a:ea typeface="Times New Roman"/>
              <a:cs typeface="Times New Roman"/>
              <a:sym typeface="Times New Roman"/>
            </a:endParaRPr>
          </a:p>
        </p:txBody>
      </p:sp>
      <p:sp>
        <p:nvSpPr>
          <p:cNvPr id="310" name="Google Shape;31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1" name="Google Shape;311;p41"/>
          <p:cNvGraphicFramePr/>
          <p:nvPr/>
        </p:nvGraphicFramePr>
        <p:xfrm>
          <a:off x="782675" y="2190750"/>
          <a:ext cx="3000000" cy="3000000"/>
        </p:xfrm>
        <a:graphic>
          <a:graphicData uri="http://schemas.openxmlformats.org/drawingml/2006/table">
            <a:tbl>
              <a:tblPr>
                <a:noFill/>
                <a:tableStyleId>{6B3EC25C-F4B6-48A2-92B4-82F5CD7CC620}</a:tableStyleId>
              </a:tblPr>
              <a:tblGrid>
                <a:gridCol w="1224825"/>
                <a:gridCol w="1055025"/>
                <a:gridCol w="1055025"/>
                <a:gridCol w="1055025"/>
                <a:gridCol w="946750"/>
                <a:gridCol w="1076675"/>
                <a:gridCol w="1141625"/>
              </a:tblGrid>
              <a:tr h="786075">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5461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494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66.13%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70.39%</a:t>
                      </a:r>
                      <a:endParaRPr sz="1900">
                        <a:solidFill>
                          <a:srgbClr val="FF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2977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Introduction</a:t>
            </a:r>
            <a:endParaRPr b="1" sz="3600">
              <a:solidFill>
                <a:srgbClr val="4C1130"/>
              </a:solidFill>
              <a:latin typeface="Times New Roman"/>
              <a:ea typeface="Times New Roman"/>
              <a:cs typeface="Times New Roman"/>
              <a:sym typeface="Times New Roman"/>
            </a:endParaRPr>
          </a:p>
        </p:txBody>
      </p:sp>
      <p:sp>
        <p:nvSpPr>
          <p:cNvPr id="83" name="Google Shape;83;p15"/>
          <p:cNvSpPr txBox="1"/>
          <p:nvPr>
            <p:ph idx="1" type="body"/>
          </p:nvPr>
        </p:nvSpPr>
        <p:spPr>
          <a:xfrm>
            <a:off x="162725" y="1124175"/>
            <a:ext cx="5660100" cy="17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rgbClr val="741B47"/>
              </a:buClr>
              <a:buSzPts val="1600"/>
              <a:buFont typeface="Times New Roman"/>
              <a:buChar char="●"/>
            </a:pPr>
            <a:r>
              <a:rPr b="1" lang="en" sz="1600">
                <a:solidFill>
                  <a:srgbClr val="741B47"/>
                </a:solidFill>
                <a:latin typeface="Times New Roman"/>
                <a:ea typeface="Times New Roman"/>
                <a:cs typeface="Times New Roman"/>
                <a:sym typeface="Times New Roman"/>
              </a:rPr>
              <a:t>What is deep-learning based emotion recognition using EEG signals?</a:t>
            </a:r>
            <a:endParaRPr b="1" sz="1600">
              <a:solidFill>
                <a:srgbClr val="741B47"/>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600">
                <a:solidFill>
                  <a:schemeClr val="dk1"/>
                </a:solidFill>
                <a:latin typeface="Times New Roman"/>
                <a:ea typeface="Times New Roman"/>
                <a:cs typeface="Times New Roman"/>
                <a:sym typeface="Times New Roman"/>
              </a:rPr>
              <a:t> 	It is a process by which human emotions can be recognized</a:t>
            </a:r>
            <a:endParaRPr sz="16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using the EEG signals (brain signals) with the help of deep </a:t>
            </a:r>
            <a:endParaRPr sz="16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chemeClr val="dk1"/>
                </a:solidFill>
                <a:latin typeface="Times New Roman"/>
                <a:ea typeface="Times New Roman"/>
                <a:cs typeface="Times New Roman"/>
                <a:sym typeface="Times New Roman"/>
              </a:rPr>
              <a:t>learning.</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137160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Times New Roman"/>
              <a:ea typeface="Times New Roman"/>
              <a:cs typeface="Times New Roman"/>
              <a:sym typeface="Times New Roman"/>
            </a:endParaRPr>
          </a:p>
          <a:p>
            <a:pPr indent="0" lvl="0" marL="457200" rtl="0" algn="l">
              <a:spcBef>
                <a:spcPts val="1200"/>
              </a:spcBef>
              <a:spcAft>
                <a:spcPts val="1200"/>
              </a:spcAft>
              <a:buNone/>
            </a:pPr>
            <a:r>
              <a:t/>
            </a:r>
            <a:endParaRPr sz="1100">
              <a:latin typeface="Times New Roman"/>
              <a:ea typeface="Times New Roman"/>
              <a:cs typeface="Times New Roman"/>
              <a:sym typeface="Times New Roman"/>
            </a:endParaRPr>
          </a:p>
        </p:txBody>
      </p:sp>
      <p:sp>
        <p:nvSpPr>
          <p:cNvPr id="84" name="Google Shape;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5"/>
          <p:cNvPicPr preferRelativeResize="0"/>
          <p:nvPr/>
        </p:nvPicPr>
        <p:blipFill>
          <a:blip r:embed="rId3">
            <a:alphaModFix/>
          </a:blip>
          <a:stretch>
            <a:fillRect/>
          </a:stretch>
        </p:blipFill>
        <p:spPr>
          <a:xfrm>
            <a:off x="5726251" y="1705249"/>
            <a:ext cx="3389050" cy="2876325"/>
          </a:xfrm>
          <a:prstGeom prst="rect">
            <a:avLst/>
          </a:prstGeom>
          <a:noFill/>
          <a:ln>
            <a:noFill/>
          </a:ln>
        </p:spPr>
      </p:pic>
      <p:sp>
        <p:nvSpPr>
          <p:cNvPr id="86" name="Google Shape;86;p15"/>
          <p:cNvSpPr txBox="1"/>
          <p:nvPr>
            <p:ph idx="1" type="body"/>
          </p:nvPr>
        </p:nvSpPr>
        <p:spPr>
          <a:xfrm>
            <a:off x="104900" y="3024925"/>
            <a:ext cx="5150400" cy="17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rgbClr val="741B47"/>
              </a:buClr>
              <a:buSzPts val="1600"/>
              <a:buFont typeface="Times New Roman"/>
              <a:buChar char="●"/>
            </a:pPr>
            <a:r>
              <a:rPr b="1" lang="en" sz="1600">
                <a:solidFill>
                  <a:srgbClr val="741B47"/>
                </a:solidFill>
                <a:latin typeface="Times New Roman"/>
                <a:ea typeface="Times New Roman"/>
                <a:cs typeface="Times New Roman"/>
                <a:sym typeface="Times New Roman"/>
              </a:rPr>
              <a:t>Why do we need this?</a:t>
            </a:r>
            <a:endParaRPr b="1" sz="1600">
              <a:solidFill>
                <a:srgbClr val="741B47"/>
              </a:solidFill>
              <a:latin typeface="Times New Roman"/>
              <a:ea typeface="Times New Roman"/>
              <a:cs typeface="Times New Roman"/>
              <a:sym typeface="Times New Roman"/>
            </a:endParaRPr>
          </a:p>
          <a:p>
            <a:pPr indent="-330200" lvl="0"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Find out mental condition.</a:t>
            </a:r>
            <a:endParaRPr sz="1600">
              <a:solidFill>
                <a:schemeClr val="dk1"/>
              </a:solidFill>
              <a:latin typeface="Times New Roman"/>
              <a:ea typeface="Times New Roman"/>
              <a:cs typeface="Times New Roman"/>
              <a:sym typeface="Times New Roman"/>
            </a:endParaRPr>
          </a:p>
          <a:p>
            <a:pPr indent="-330200" lvl="0"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 detect psychological disorder.</a:t>
            </a:r>
            <a:endParaRPr sz="1600">
              <a:solidFill>
                <a:schemeClr val="dk1"/>
              </a:solidFill>
              <a:latin typeface="Times New Roman"/>
              <a:ea typeface="Times New Roman"/>
              <a:cs typeface="Times New Roman"/>
              <a:sym typeface="Times New Roman"/>
            </a:endParaRPr>
          </a:p>
          <a:p>
            <a:pPr indent="-330200" lvl="0"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To improve the Human-Computer interaction technology.</a:t>
            </a:r>
            <a:endParaRPr b="1" sz="1600">
              <a:solidFill>
                <a:srgbClr val="741B47"/>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chemeClr val="dk1"/>
              </a:solidFill>
              <a:latin typeface="Times New Roman"/>
              <a:ea typeface="Times New Roman"/>
              <a:cs typeface="Times New Roman"/>
              <a:sym typeface="Times New Roman"/>
            </a:endParaRPr>
          </a:p>
          <a:p>
            <a:pPr indent="0" lvl="0" marL="137160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Times New Roman"/>
              <a:ea typeface="Times New Roman"/>
              <a:cs typeface="Times New Roman"/>
              <a:sym typeface="Times New Roman"/>
            </a:endParaRPr>
          </a:p>
          <a:p>
            <a:pPr indent="0" lvl="0" marL="457200" rtl="0" algn="l">
              <a:spcBef>
                <a:spcPts val="1200"/>
              </a:spcBef>
              <a:spcAft>
                <a:spcPts val="1200"/>
              </a:spcAft>
              <a:buNone/>
            </a:pPr>
            <a:r>
              <a:t/>
            </a:r>
            <a:endParaRPr sz="11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Model Architecture-4</a:t>
            </a:r>
            <a:endParaRPr sz="3600">
              <a:solidFill>
                <a:srgbClr val="4C1130"/>
              </a:solidFill>
              <a:latin typeface="Times New Roman"/>
              <a:ea typeface="Times New Roman"/>
              <a:cs typeface="Times New Roman"/>
              <a:sym typeface="Times New Roman"/>
            </a:endParaRPr>
          </a:p>
        </p:txBody>
      </p:sp>
      <p:sp>
        <p:nvSpPr>
          <p:cNvPr id="317" name="Google Shape;3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2"/>
          <p:cNvPicPr preferRelativeResize="0"/>
          <p:nvPr/>
        </p:nvPicPr>
        <p:blipFill>
          <a:blip r:embed="rId3">
            <a:alphaModFix/>
          </a:blip>
          <a:stretch>
            <a:fillRect/>
          </a:stretch>
        </p:blipFill>
        <p:spPr>
          <a:xfrm rot="-5400000">
            <a:off x="3304437" y="-1025437"/>
            <a:ext cx="2482450" cy="7648025"/>
          </a:xfrm>
          <a:prstGeom prst="rect">
            <a:avLst/>
          </a:prstGeom>
          <a:noFill/>
          <a:ln>
            <a:noFill/>
          </a:ln>
        </p:spPr>
      </p:pic>
      <p:sp>
        <p:nvSpPr>
          <p:cNvPr id="319" name="Google Shape;319;p42"/>
          <p:cNvSpPr txBox="1"/>
          <p:nvPr/>
        </p:nvSpPr>
        <p:spPr>
          <a:xfrm>
            <a:off x="3015600" y="4343400"/>
            <a:ext cx="58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 3  and Dense Layer = 3</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Experiment-4</a:t>
            </a:r>
            <a:endParaRPr b="1" sz="3600">
              <a:solidFill>
                <a:srgbClr val="4C1130"/>
              </a:solidFill>
              <a:latin typeface="Times New Roman"/>
              <a:ea typeface="Times New Roman"/>
              <a:cs typeface="Times New Roman"/>
              <a:sym typeface="Times New Roman"/>
            </a:endParaRPr>
          </a:p>
        </p:txBody>
      </p:sp>
      <p:sp>
        <p:nvSpPr>
          <p:cNvPr id="325" name="Google Shape;32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6" name="Google Shape;326;p43"/>
          <p:cNvGraphicFramePr/>
          <p:nvPr/>
        </p:nvGraphicFramePr>
        <p:xfrm>
          <a:off x="952475" y="1809750"/>
          <a:ext cx="3000000" cy="3000000"/>
        </p:xfrm>
        <a:graphic>
          <a:graphicData uri="http://schemas.openxmlformats.org/drawingml/2006/table">
            <a:tbl>
              <a:tblPr>
                <a:noFill/>
                <a:tableStyleId>{6B3EC25C-F4B6-48A2-92B4-82F5CD7CC620}</a:tableStyleId>
              </a:tblPr>
              <a:tblGrid>
                <a:gridCol w="1034150"/>
                <a:gridCol w="1034150"/>
                <a:gridCol w="1034150"/>
                <a:gridCol w="1034150"/>
                <a:gridCol w="906800"/>
                <a:gridCol w="1076600"/>
                <a:gridCol w="1119050"/>
              </a:tblGrid>
              <a:tr h="381000">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284</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88.25%</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86.78%</a:t>
                      </a:r>
                      <a:endParaRPr sz="1900">
                        <a:solidFill>
                          <a:srgbClr val="FF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350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88.96%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72.93%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512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372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91.95%</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73.79%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
        <p:nvSpPr>
          <p:cNvPr id="327" name="Google Shape;327;p43"/>
          <p:cNvSpPr/>
          <p:nvPr/>
        </p:nvSpPr>
        <p:spPr>
          <a:xfrm>
            <a:off x="905600" y="2515875"/>
            <a:ext cx="7322700" cy="393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Model Architecture-5</a:t>
            </a:r>
            <a:endParaRPr sz="3600">
              <a:solidFill>
                <a:srgbClr val="4C1130"/>
              </a:solidFill>
              <a:latin typeface="Times New Roman"/>
              <a:ea typeface="Times New Roman"/>
              <a:cs typeface="Times New Roman"/>
              <a:sym typeface="Times New Roman"/>
            </a:endParaRPr>
          </a:p>
        </p:txBody>
      </p:sp>
      <p:sp>
        <p:nvSpPr>
          <p:cNvPr id="333" name="Google Shape;33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4"/>
          <p:cNvPicPr preferRelativeResize="0"/>
          <p:nvPr/>
        </p:nvPicPr>
        <p:blipFill>
          <a:blip r:embed="rId3">
            <a:alphaModFix/>
          </a:blip>
          <a:stretch>
            <a:fillRect/>
          </a:stretch>
        </p:blipFill>
        <p:spPr>
          <a:xfrm rot="-5400000">
            <a:off x="3351363" y="-674288"/>
            <a:ext cx="2749425" cy="7386250"/>
          </a:xfrm>
          <a:prstGeom prst="rect">
            <a:avLst/>
          </a:prstGeom>
          <a:noFill/>
          <a:ln>
            <a:noFill/>
          </a:ln>
        </p:spPr>
      </p:pic>
      <p:sp>
        <p:nvSpPr>
          <p:cNvPr id="335" name="Google Shape;335;p44"/>
          <p:cNvSpPr txBox="1"/>
          <p:nvPr/>
        </p:nvSpPr>
        <p:spPr>
          <a:xfrm>
            <a:off x="2394000" y="4508500"/>
            <a:ext cx="43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 6  and Dense Layer = 1</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Experiment-5</a:t>
            </a:r>
            <a:endParaRPr b="1" sz="3600">
              <a:solidFill>
                <a:srgbClr val="4C1130"/>
              </a:solidFill>
              <a:latin typeface="Times New Roman"/>
              <a:ea typeface="Times New Roman"/>
              <a:cs typeface="Times New Roman"/>
              <a:sym typeface="Times New Roman"/>
            </a:endParaRPr>
          </a:p>
        </p:txBody>
      </p:sp>
      <p:sp>
        <p:nvSpPr>
          <p:cNvPr id="341" name="Google Shape;34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2" name="Google Shape;342;p45"/>
          <p:cNvGraphicFramePr/>
          <p:nvPr/>
        </p:nvGraphicFramePr>
        <p:xfrm>
          <a:off x="679450" y="1619250"/>
          <a:ext cx="3000000" cy="3000000"/>
        </p:xfrm>
        <a:graphic>
          <a:graphicData uri="http://schemas.openxmlformats.org/drawingml/2006/table">
            <a:tbl>
              <a:tblPr>
                <a:noFill/>
                <a:tableStyleId>{6B3EC25C-F4B6-48A2-92B4-82F5CD7CC620}</a:tableStyleId>
              </a:tblPr>
              <a:tblGrid>
                <a:gridCol w="1124850"/>
                <a:gridCol w="1124850"/>
                <a:gridCol w="1124850"/>
                <a:gridCol w="1124850"/>
                <a:gridCol w="986350"/>
                <a:gridCol w="1163350"/>
                <a:gridCol w="1224900"/>
              </a:tblGrid>
              <a:tr h="706125">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4165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64.99%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65.22%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165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512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100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64.77%</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65.05%</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165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100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67.23%</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66.75%</a:t>
                      </a:r>
                      <a:endParaRPr sz="1900">
                        <a:solidFill>
                          <a:srgbClr val="FF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165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512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100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65.90%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66.00%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41655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512</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100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67.27%</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66.40%</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
        <p:nvSpPr>
          <p:cNvPr id="343" name="Google Shape;343;p45"/>
          <p:cNvSpPr/>
          <p:nvPr/>
        </p:nvSpPr>
        <p:spPr>
          <a:xfrm>
            <a:off x="594575" y="3158500"/>
            <a:ext cx="8029800" cy="393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Model Architecture-6</a:t>
            </a:r>
            <a:endParaRPr sz="3600">
              <a:solidFill>
                <a:srgbClr val="4C1130"/>
              </a:solidFill>
              <a:latin typeface="Times New Roman"/>
              <a:ea typeface="Times New Roman"/>
              <a:cs typeface="Times New Roman"/>
              <a:sym typeface="Times New Roman"/>
            </a:endParaRPr>
          </a:p>
        </p:txBody>
      </p:sp>
      <p:sp>
        <p:nvSpPr>
          <p:cNvPr id="349" name="Google Shape;34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46"/>
          <p:cNvPicPr preferRelativeResize="0"/>
          <p:nvPr/>
        </p:nvPicPr>
        <p:blipFill>
          <a:blip r:embed="rId3">
            <a:alphaModFix/>
          </a:blip>
          <a:stretch>
            <a:fillRect/>
          </a:stretch>
        </p:blipFill>
        <p:spPr>
          <a:xfrm rot="-5400000">
            <a:off x="3468100" y="-918375"/>
            <a:ext cx="2289550" cy="7584350"/>
          </a:xfrm>
          <a:prstGeom prst="rect">
            <a:avLst/>
          </a:prstGeom>
          <a:noFill/>
          <a:ln>
            <a:noFill/>
          </a:ln>
        </p:spPr>
      </p:pic>
      <p:sp>
        <p:nvSpPr>
          <p:cNvPr id="351" name="Google Shape;351;p46"/>
          <p:cNvSpPr txBox="1"/>
          <p:nvPr/>
        </p:nvSpPr>
        <p:spPr>
          <a:xfrm>
            <a:off x="2552700" y="4406900"/>
            <a:ext cx="52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4C1130"/>
                </a:solidFill>
                <a:latin typeface="Times New Roman"/>
                <a:ea typeface="Times New Roman"/>
                <a:cs typeface="Times New Roman"/>
                <a:sym typeface="Times New Roman"/>
              </a:rPr>
              <a:t>Convolution Layer =4  and Dense Layer = 3</a:t>
            </a:r>
            <a:endParaRPr b="1">
              <a:solidFill>
                <a:srgbClr val="4C113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Experiment-6</a:t>
            </a:r>
            <a:endParaRPr b="1" sz="3600">
              <a:solidFill>
                <a:srgbClr val="4C1130"/>
              </a:solidFill>
              <a:latin typeface="Times New Roman"/>
              <a:ea typeface="Times New Roman"/>
              <a:cs typeface="Times New Roman"/>
              <a:sym typeface="Times New Roman"/>
            </a:endParaRPr>
          </a:p>
        </p:txBody>
      </p:sp>
      <p:sp>
        <p:nvSpPr>
          <p:cNvPr id="357" name="Google Shape;35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58" name="Google Shape;358;p47"/>
          <p:cNvGraphicFramePr/>
          <p:nvPr/>
        </p:nvGraphicFramePr>
        <p:xfrm>
          <a:off x="952475" y="1809750"/>
          <a:ext cx="3000000" cy="3000000"/>
        </p:xfrm>
        <a:graphic>
          <a:graphicData uri="http://schemas.openxmlformats.org/drawingml/2006/table">
            <a:tbl>
              <a:tblPr>
                <a:noFill/>
                <a:tableStyleId>{6B3EC25C-F4B6-48A2-92B4-82F5CD7CC620}</a:tableStyleId>
              </a:tblPr>
              <a:tblGrid>
                <a:gridCol w="1034150"/>
                <a:gridCol w="1034150"/>
                <a:gridCol w="1034150"/>
                <a:gridCol w="1034150"/>
                <a:gridCol w="906800"/>
                <a:gridCol w="1076600"/>
                <a:gridCol w="1119050"/>
              </a:tblGrid>
              <a:tr h="762000">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Window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Step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Sample Rate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Batch Size</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Epoch</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Train 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900">
                          <a:latin typeface="Times New Roman"/>
                          <a:ea typeface="Times New Roman"/>
                          <a:cs typeface="Times New Roman"/>
                          <a:sym typeface="Times New Roman"/>
                        </a:rPr>
                        <a:t>Test</a:t>
                      </a:r>
                      <a:endParaRPr b="1" sz="19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Times New Roman"/>
                          <a:ea typeface="Times New Roman"/>
                          <a:cs typeface="Times New Roman"/>
                          <a:sym typeface="Times New Roman"/>
                        </a:rPr>
                        <a:t>accuracy</a:t>
                      </a:r>
                      <a:endParaRPr b="1"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567400">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128</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256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319</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lang="en" sz="1900">
                          <a:latin typeface="Times New Roman"/>
                          <a:ea typeface="Times New Roman"/>
                          <a:cs typeface="Times New Roman"/>
                          <a:sym typeface="Times New Roman"/>
                        </a:rPr>
                        <a:t>99</a:t>
                      </a:r>
                      <a:r>
                        <a:rPr lang="en" sz="1900">
                          <a:latin typeface="Times New Roman"/>
                          <a:ea typeface="Times New Roman"/>
                          <a:cs typeface="Times New Roman"/>
                          <a:sym typeface="Times New Roman"/>
                        </a:rPr>
                        <a:t>.36%</a:t>
                      </a:r>
                      <a:endParaRPr sz="1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900">
                          <a:solidFill>
                            <a:srgbClr val="FF0000"/>
                          </a:solidFill>
                          <a:latin typeface="Times New Roman"/>
                          <a:ea typeface="Times New Roman"/>
                          <a:cs typeface="Times New Roman"/>
                          <a:sym typeface="Times New Roman"/>
                        </a:rPr>
                        <a:t>94.02</a:t>
                      </a:r>
                      <a:r>
                        <a:rPr lang="en" sz="1900">
                          <a:solidFill>
                            <a:srgbClr val="FF0000"/>
                          </a:solidFill>
                          <a:latin typeface="Times New Roman"/>
                          <a:ea typeface="Times New Roman"/>
                          <a:cs typeface="Times New Roman"/>
                          <a:sym typeface="Times New Roman"/>
                        </a:rPr>
                        <a:t>%</a:t>
                      </a:r>
                      <a:endParaRPr sz="1900">
                        <a:solidFill>
                          <a:srgbClr val="FF0000"/>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11700" y="153325"/>
            <a:ext cx="8520600" cy="8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00">
                <a:solidFill>
                  <a:srgbClr val="4C1130"/>
                </a:solidFill>
                <a:latin typeface="Times New Roman"/>
                <a:ea typeface="Times New Roman"/>
                <a:cs typeface="Times New Roman"/>
                <a:sym typeface="Times New Roman"/>
              </a:rPr>
              <a:t>Experiment Summary Graph</a:t>
            </a:r>
            <a:endParaRPr b="1" sz="3600">
              <a:solidFill>
                <a:srgbClr val="4C1130"/>
              </a:solidFill>
              <a:latin typeface="Times New Roman"/>
              <a:ea typeface="Times New Roman"/>
              <a:cs typeface="Times New Roman"/>
              <a:sym typeface="Times New Roman"/>
            </a:endParaRPr>
          </a:p>
        </p:txBody>
      </p:sp>
      <p:sp>
        <p:nvSpPr>
          <p:cNvPr id="364" name="Google Shape;36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8"/>
          <p:cNvPicPr preferRelativeResize="0"/>
          <p:nvPr/>
        </p:nvPicPr>
        <p:blipFill>
          <a:blip r:embed="rId3">
            <a:alphaModFix/>
          </a:blip>
          <a:stretch>
            <a:fillRect/>
          </a:stretch>
        </p:blipFill>
        <p:spPr>
          <a:xfrm>
            <a:off x="776738" y="1017625"/>
            <a:ext cx="7392416"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Binary-Class Result Analysis</a:t>
            </a:r>
            <a:endParaRPr b="1" sz="3600">
              <a:solidFill>
                <a:srgbClr val="4C1130"/>
              </a:solidFill>
              <a:latin typeface="Times New Roman"/>
              <a:ea typeface="Times New Roman"/>
              <a:cs typeface="Times New Roman"/>
              <a:sym typeface="Times New Roman"/>
            </a:endParaRPr>
          </a:p>
        </p:txBody>
      </p:sp>
      <p:sp>
        <p:nvSpPr>
          <p:cNvPr id="371" name="Google Shape;37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9"/>
          <p:cNvPicPr preferRelativeResize="0"/>
          <p:nvPr/>
        </p:nvPicPr>
        <p:blipFill>
          <a:blip r:embed="rId3">
            <a:alphaModFix/>
          </a:blip>
          <a:stretch>
            <a:fillRect/>
          </a:stretch>
        </p:blipFill>
        <p:spPr>
          <a:xfrm>
            <a:off x="5081850" y="1417300"/>
            <a:ext cx="3750450" cy="3089450"/>
          </a:xfrm>
          <a:prstGeom prst="rect">
            <a:avLst/>
          </a:prstGeom>
          <a:noFill/>
          <a:ln>
            <a:noFill/>
          </a:ln>
        </p:spPr>
      </p:pic>
      <p:pic>
        <p:nvPicPr>
          <p:cNvPr id="373" name="Google Shape;373;p49"/>
          <p:cNvPicPr preferRelativeResize="0"/>
          <p:nvPr/>
        </p:nvPicPr>
        <p:blipFill>
          <a:blip r:embed="rId4">
            <a:alphaModFix/>
          </a:blip>
          <a:stretch>
            <a:fillRect/>
          </a:stretch>
        </p:blipFill>
        <p:spPr>
          <a:xfrm>
            <a:off x="364650" y="1318700"/>
            <a:ext cx="4657249" cy="34046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257950" y="130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8-C</a:t>
            </a:r>
            <a:r>
              <a:rPr b="1" lang="en" sz="3600">
                <a:solidFill>
                  <a:srgbClr val="4C1130"/>
                </a:solidFill>
                <a:latin typeface="Times New Roman"/>
                <a:ea typeface="Times New Roman"/>
                <a:cs typeface="Times New Roman"/>
                <a:sym typeface="Times New Roman"/>
              </a:rPr>
              <a:t>lass Result Analysis</a:t>
            </a:r>
            <a:endParaRPr b="1" sz="3600">
              <a:solidFill>
                <a:srgbClr val="4C1130"/>
              </a:solidFill>
              <a:latin typeface="Times New Roman"/>
              <a:ea typeface="Times New Roman"/>
              <a:cs typeface="Times New Roman"/>
              <a:sym typeface="Times New Roman"/>
            </a:endParaRPr>
          </a:p>
        </p:txBody>
      </p:sp>
      <p:sp>
        <p:nvSpPr>
          <p:cNvPr id="379" name="Google Shape;37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50"/>
          <p:cNvPicPr preferRelativeResize="0"/>
          <p:nvPr/>
        </p:nvPicPr>
        <p:blipFill rotWithShape="1">
          <a:blip r:embed="rId3">
            <a:alphaModFix/>
          </a:blip>
          <a:srcRect b="-739" l="0" r="-8014" t="740"/>
          <a:stretch/>
        </p:blipFill>
        <p:spPr>
          <a:xfrm>
            <a:off x="160075" y="890525"/>
            <a:ext cx="5910525" cy="4253725"/>
          </a:xfrm>
          <a:prstGeom prst="rect">
            <a:avLst/>
          </a:prstGeom>
          <a:noFill/>
          <a:ln>
            <a:noFill/>
          </a:ln>
        </p:spPr>
      </p:pic>
      <p:pic>
        <p:nvPicPr>
          <p:cNvPr id="381" name="Google Shape;381;p50"/>
          <p:cNvPicPr preferRelativeResize="0"/>
          <p:nvPr/>
        </p:nvPicPr>
        <p:blipFill>
          <a:blip r:embed="rId4">
            <a:alphaModFix/>
          </a:blip>
          <a:stretch>
            <a:fillRect/>
          </a:stretch>
        </p:blipFill>
        <p:spPr>
          <a:xfrm>
            <a:off x="5683700" y="1884525"/>
            <a:ext cx="3210100" cy="1511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Contribution</a:t>
            </a:r>
            <a:endParaRPr sz="3600">
              <a:solidFill>
                <a:srgbClr val="4C1130"/>
              </a:solidFill>
              <a:latin typeface="Times New Roman"/>
              <a:ea typeface="Times New Roman"/>
              <a:cs typeface="Times New Roman"/>
              <a:sym typeface="Times New Roman"/>
            </a:endParaRPr>
          </a:p>
        </p:txBody>
      </p:sp>
      <p:sp>
        <p:nvSpPr>
          <p:cNvPr id="387" name="Google Shape;38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51"/>
          <p:cNvSpPr txBox="1"/>
          <p:nvPr/>
        </p:nvSpPr>
        <p:spPr>
          <a:xfrm>
            <a:off x="415425" y="1206063"/>
            <a:ext cx="8520600" cy="563400"/>
          </a:xfrm>
          <a:prstGeom prst="rect">
            <a:avLst/>
          </a:prstGeom>
          <a:noFill/>
          <a:ln>
            <a:noFill/>
          </a:ln>
        </p:spPr>
        <p:txBody>
          <a:bodyPr anchorCtr="0" anchor="t" bIns="91425" lIns="91425" spcFirstLastPara="1" rIns="91425" wrap="square" tIns="91425">
            <a:spAutoFit/>
          </a:bodyPr>
          <a:lstStyle/>
          <a:p>
            <a:pPr indent="-384799" lvl="0" marL="457200" rtl="0" algn="l">
              <a:lnSpc>
                <a:spcPct val="115000"/>
              </a:lnSpc>
              <a:spcBef>
                <a:spcPts val="0"/>
              </a:spcBef>
              <a:spcAft>
                <a:spcPts val="0"/>
              </a:spcAft>
              <a:buClr>
                <a:srgbClr val="274E13"/>
              </a:buClr>
              <a:buSzPts val="2460"/>
              <a:buFont typeface="Times New Roman"/>
              <a:buAutoNum type="arabicPeriod"/>
            </a:pPr>
            <a:r>
              <a:rPr lang="en" sz="2459">
                <a:solidFill>
                  <a:srgbClr val="274E13"/>
                </a:solidFill>
                <a:latin typeface="Times New Roman"/>
                <a:ea typeface="Times New Roman"/>
                <a:cs typeface="Times New Roman"/>
                <a:sym typeface="Times New Roman"/>
              </a:rPr>
              <a:t>H</a:t>
            </a:r>
            <a:r>
              <a:rPr lang="en" sz="2459">
                <a:solidFill>
                  <a:srgbClr val="274E13"/>
                </a:solidFill>
                <a:latin typeface="Times New Roman"/>
                <a:ea typeface="Times New Roman"/>
                <a:cs typeface="Times New Roman"/>
                <a:sym typeface="Times New Roman"/>
              </a:rPr>
              <a:t>ighest accuracy for binary emotion classification.</a:t>
            </a:r>
            <a:endParaRPr sz="2459">
              <a:solidFill>
                <a:srgbClr val="274E13"/>
              </a:solidFill>
              <a:latin typeface="Times New Roman"/>
              <a:ea typeface="Times New Roman"/>
              <a:cs typeface="Times New Roman"/>
              <a:sym typeface="Times New Roman"/>
            </a:endParaRPr>
          </a:p>
        </p:txBody>
      </p:sp>
      <p:pic>
        <p:nvPicPr>
          <p:cNvPr id="389" name="Google Shape;389;p51"/>
          <p:cNvPicPr preferRelativeResize="0"/>
          <p:nvPr/>
        </p:nvPicPr>
        <p:blipFill>
          <a:blip r:embed="rId3">
            <a:alphaModFix/>
          </a:blip>
          <a:stretch>
            <a:fillRect/>
          </a:stretch>
        </p:blipFill>
        <p:spPr>
          <a:xfrm>
            <a:off x="6342225" y="1974800"/>
            <a:ext cx="2899325" cy="2483100"/>
          </a:xfrm>
          <a:prstGeom prst="rect">
            <a:avLst/>
          </a:prstGeom>
          <a:noFill/>
          <a:ln>
            <a:noFill/>
          </a:ln>
        </p:spPr>
      </p:pic>
      <p:sp>
        <p:nvSpPr>
          <p:cNvPr id="390" name="Google Shape;390;p51"/>
          <p:cNvSpPr txBox="1"/>
          <p:nvPr/>
        </p:nvSpPr>
        <p:spPr>
          <a:xfrm>
            <a:off x="311700" y="3689500"/>
            <a:ext cx="8367900" cy="1070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59">
                <a:solidFill>
                  <a:srgbClr val="274E13"/>
                </a:solidFill>
                <a:latin typeface="Times New Roman"/>
                <a:ea typeface="Times New Roman"/>
                <a:cs typeface="Times New Roman"/>
                <a:sym typeface="Times New Roman"/>
              </a:rPr>
              <a:t> 2.   P</a:t>
            </a:r>
            <a:r>
              <a:rPr lang="en" sz="2459">
                <a:solidFill>
                  <a:srgbClr val="274E13"/>
                </a:solidFill>
                <a:latin typeface="Times New Roman"/>
                <a:ea typeface="Times New Roman"/>
                <a:cs typeface="Times New Roman"/>
                <a:sym typeface="Times New Roman"/>
              </a:rPr>
              <a:t>roposed eight-class emotion classification method </a:t>
            </a:r>
            <a:endParaRPr sz="2459">
              <a:solidFill>
                <a:srgbClr val="274E13"/>
              </a:solidFill>
              <a:latin typeface="Times New Roman"/>
              <a:ea typeface="Times New Roman"/>
              <a:cs typeface="Times New Roman"/>
              <a:sym typeface="Times New Roman"/>
            </a:endParaRPr>
          </a:p>
          <a:p>
            <a:pPr indent="0" lvl="0" marL="457200" rtl="0" algn="l">
              <a:lnSpc>
                <a:spcPct val="100000"/>
              </a:lnSpc>
              <a:spcBef>
                <a:spcPts val="1000"/>
              </a:spcBef>
              <a:spcAft>
                <a:spcPts val="1000"/>
              </a:spcAft>
              <a:buNone/>
            </a:pPr>
            <a:r>
              <a:rPr lang="en" sz="2459">
                <a:solidFill>
                  <a:srgbClr val="274E13"/>
                </a:solidFill>
                <a:latin typeface="Times New Roman"/>
                <a:ea typeface="Times New Roman"/>
                <a:cs typeface="Times New Roman"/>
                <a:sym typeface="Times New Roman"/>
              </a:rPr>
              <a:t>which can recognize total of 64 emotions. </a:t>
            </a:r>
            <a:endParaRPr/>
          </a:p>
        </p:txBody>
      </p:sp>
      <p:graphicFrame>
        <p:nvGraphicFramePr>
          <p:cNvPr id="391" name="Google Shape;391;p51"/>
          <p:cNvGraphicFramePr/>
          <p:nvPr/>
        </p:nvGraphicFramePr>
        <p:xfrm>
          <a:off x="893375" y="1880838"/>
          <a:ext cx="3000000" cy="3000000"/>
        </p:xfrm>
        <a:graphic>
          <a:graphicData uri="http://schemas.openxmlformats.org/drawingml/2006/table">
            <a:tbl>
              <a:tblPr>
                <a:noFill/>
                <a:tableStyleId>{6B3EC25C-F4B6-48A2-92B4-82F5CD7CC620}</a:tableStyleId>
              </a:tblPr>
              <a:tblGrid>
                <a:gridCol w="1748325"/>
                <a:gridCol w="1302500"/>
                <a:gridCol w="2398025"/>
              </a:tblGrid>
              <a:tr h="539875">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Emotions</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Classification Accuracy</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r>
              <a:tr h="4562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State of the art model</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Average: </a:t>
                      </a:r>
                      <a:r>
                        <a:rPr lang="en">
                          <a:latin typeface="Times New Roman"/>
                          <a:ea typeface="Times New Roman"/>
                          <a:cs typeface="Times New Roman"/>
                          <a:sym typeface="Times New Roman"/>
                        </a:rPr>
                        <a:t>92.5%</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r>
              <a:tr h="4562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Our model</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64</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Arousal: 96.18%</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Valence: 96.63%</a:t>
                      </a:r>
                      <a:endParaRPr>
                        <a:latin typeface="Times New Roman"/>
                        <a:ea typeface="Times New Roman"/>
                        <a:cs typeface="Times New Roman"/>
                        <a:sym typeface="Times New Roman"/>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solidFill>
                      <a:srgbClr val="000000">
                        <a:alpha val="0"/>
                      </a:srgb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262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Overview</a:t>
            </a:r>
            <a:endParaRPr sz="3600">
              <a:solidFill>
                <a:srgbClr val="4C1130"/>
              </a:solidFill>
              <a:latin typeface="Times New Roman"/>
              <a:ea typeface="Times New Roman"/>
              <a:cs typeface="Times New Roman"/>
              <a:sym typeface="Times New Roman"/>
            </a:endParaRPr>
          </a:p>
        </p:txBody>
      </p:sp>
      <p:sp>
        <p:nvSpPr>
          <p:cNvPr id="92" name="Google Shape;92;p16"/>
          <p:cNvSpPr txBox="1"/>
          <p:nvPr>
            <p:ph idx="1" type="body"/>
          </p:nvPr>
        </p:nvSpPr>
        <p:spPr>
          <a:xfrm>
            <a:off x="311700" y="1152475"/>
            <a:ext cx="4810500" cy="361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741B47"/>
              </a:buClr>
              <a:buSzPts val="1800"/>
              <a:buFont typeface="Times New Roman"/>
              <a:buChar char="●"/>
            </a:pPr>
            <a:r>
              <a:rPr b="1" lang="en">
                <a:solidFill>
                  <a:srgbClr val="741B47"/>
                </a:solidFill>
                <a:latin typeface="Times New Roman"/>
                <a:ea typeface="Times New Roman"/>
                <a:cs typeface="Times New Roman"/>
                <a:sym typeface="Times New Roman"/>
              </a:rPr>
              <a:t>What is EEG signals?</a:t>
            </a:r>
            <a:endParaRPr b="1">
              <a:solidFill>
                <a:srgbClr val="741B47"/>
              </a:solidFill>
              <a:latin typeface="Times New Roman"/>
              <a:ea typeface="Times New Roman"/>
              <a:cs typeface="Times New Roman"/>
              <a:sym typeface="Times New Roman"/>
            </a:endParaRPr>
          </a:p>
          <a:p>
            <a:pPr indent="0" lvl="0" marL="457200" rtl="0" algn="l">
              <a:spcBef>
                <a:spcPts val="1200"/>
              </a:spcBef>
              <a:spcAft>
                <a:spcPts val="0"/>
              </a:spcAft>
              <a:buNone/>
            </a:pPr>
            <a:r>
              <a:rPr lang="en">
                <a:solidFill>
                  <a:schemeClr val="dk1"/>
                </a:solidFill>
                <a:latin typeface="Times New Roman"/>
                <a:ea typeface="Times New Roman"/>
                <a:cs typeface="Times New Roman"/>
                <a:sym typeface="Times New Roman"/>
              </a:rPr>
              <a:t>T</a:t>
            </a:r>
            <a:r>
              <a:rPr lang="en">
                <a:solidFill>
                  <a:schemeClr val="dk1"/>
                </a:solidFill>
                <a:latin typeface="Times New Roman"/>
                <a:ea typeface="Times New Roman"/>
                <a:cs typeface="Times New Roman"/>
                <a:sym typeface="Times New Roman"/>
              </a:rPr>
              <a:t>he brain's electrical activity</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6"/>
          <p:cNvPicPr preferRelativeResize="0"/>
          <p:nvPr/>
        </p:nvPicPr>
        <p:blipFill>
          <a:blip r:embed="rId3">
            <a:alphaModFix/>
          </a:blip>
          <a:stretch>
            <a:fillRect/>
          </a:stretch>
        </p:blipFill>
        <p:spPr>
          <a:xfrm>
            <a:off x="5273475" y="1669575"/>
            <a:ext cx="3705225" cy="2341800"/>
          </a:xfrm>
          <a:prstGeom prst="rect">
            <a:avLst/>
          </a:prstGeom>
          <a:noFill/>
          <a:ln>
            <a:noFill/>
          </a:ln>
        </p:spPr>
      </p:pic>
      <p:sp>
        <p:nvSpPr>
          <p:cNvPr id="95" name="Google Shape;95;p16"/>
          <p:cNvSpPr txBox="1"/>
          <p:nvPr>
            <p:ph idx="1" type="body"/>
          </p:nvPr>
        </p:nvSpPr>
        <p:spPr>
          <a:xfrm>
            <a:off x="242000" y="2740625"/>
            <a:ext cx="4810500" cy="329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741B47"/>
              </a:buClr>
              <a:buSzPts val="1800"/>
              <a:buFont typeface="Times New Roman"/>
              <a:buChar char="●"/>
            </a:pPr>
            <a:r>
              <a:rPr b="1" lang="en">
                <a:solidFill>
                  <a:srgbClr val="741B47"/>
                </a:solidFill>
                <a:latin typeface="Times New Roman"/>
                <a:ea typeface="Times New Roman"/>
                <a:cs typeface="Times New Roman"/>
                <a:sym typeface="Times New Roman"/>
              </a:rPr>
              <a:t>How the EEG signals are collected?</a:t>
            </a:r>
            <a:endParaRPr b="1">
              <a:solidFill>
                <a:srgbClr val="741B47"/>
              </a:solidFill>
              <a:latin typeface="Times New Roman"/>
              <a:ea typeface="Times New Roman"/>
              <a:cs typeface="Times New Roman"/>
              <a:sym typeface="Times New Roman"/>
            </a:endParaRPr>
          </a:p>
          <a:p>
            <a:pPr indent="0" lvl="0" marL="457200" rtl="0" algn="l">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EEG electrodes that are placed on the scalp</a:t>
            </a:r>
            <a:endParaRPr b="1">
              <a:solidFill>
                <a:srgbClr val="741B47"/>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283400" y="2398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3600">
                <a:solidFill>
                  <a:srgbClr val="4C1130"/>
                </a:solidFill>
                <a:latin typeface="Times New Roman"/>
                <a:ea typeface="Times New Roman"/>
                <a:cs typeface="Times New Roman"/>
                <a:sym typeface="Times New Roman"/>
              </a:rPr>
              <a:t>Application</a:t>
            </a:r>
            <a:endParaRPr sz="3600">
              <a:solidFill>
                <a:srgbClr val="4C1130"/>
              </a:solidFill>
              <a:latin typeface="Times New Roman"/>
              <a:ea typeface="Times New Roman"/>
              <a:cs typeface="Times New Roman"/>
              <a:sym typeface="Times New Roman"/>
            </a:endParaRPr>
          </a:p>
        </p:txBody>
      </p:sp>
      <p:sp>
        <p:nvSpPr>
          <p:cNvPr id="397" name="Google Shape;397;p52"/>
          <p:cNvSpPr txBox="1"/>
          <p:nvPr>
            <p:ph idx="1" type="body"/>
          </p:nvPr>
        </p:nvSpPr>
        <p:spPr>
          <a:xfrm>
            <a:off x="431575" y="1018775"/>
            <a:ext cx="4655400" cy="38385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Clr>
                <a:schemeClr val="dk1"/>
              </a:buClr>
              <a:buSzPts val="1100"/>
              <a:buFont typeface="Arial"/>
              <a:buNone/>
            </a:pPr>
            <a:r>
              <a:rPr lang="en">
                <a:solidFill>
                  <a:srgbClr val="274E13"/>
                </a:solidFill>
                <a:latin typeface="Times New Roman"/>
                <a:ea typeface="Times New Roman"/>
                <a:cs typeface="Times New Roman"/>
                <a:sym typeface="Times New Roman"/>
              </a:rPr>
              <a:t>1.  Monitoring the psychological condition.</a:t>
            </a:r>
            <a:endParaRPr>
              <a:solidFill>
                <a:srgbClr val="274E13"/>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
                <a:solidFill>
                  <a:srgbClr val="274E13"/>
                </a:solidFill>
                <a:latin typeface="Times New Roman"/>
                <a:ea typeface="Times New Roman"/>
                <a:cs typeface="Times New Roman"/>
                <a:sym typeface="Times New Roman"/>
              </a:rPr>
              <a:t>2.  Determining fatigue while driving and   advance warning.</a:t>
            </a:r>
            <a:endParaRPr>
              <a:solidFill>
                <a:srgbClr val="274E13"/>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
                <a:solidFill>
                  <a:srgbClr val="274E13"/>
                </a:solidFill>
                <a:latin typeface="Times New Roman"/>
                <a:ea typeface="Times New Roman"/>
                <a:cs typeface="Times New Roman"/>
                <a:sym typeface="Times New Roman"/>
              </a:rPr>
              <a:t>3.  Increasing security of ATMs users.</a:t>
            </a:r>
            <a:endParaRPr>
              <a:solidFill>
                <a:srgbClr val="274E13"/>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
                <a:solidFill>
                  <a:srgbClr val="274E13"/>
                </a:solidFill>
                <a:latin typeface="Times New Roman"/>
                <a:ea typeface="Times New Roman"/>
                <a:cs typeface="Times New Roman"/>
                <a:sym typeface="Times New Roman"/>
              </a:rPr>
              <a:t>4.  Developing teaching strategy according to the learner's mental feedback.</a:t>
            </a:r>
            <a:endParaRPr>
              <a:solidFill>
                <a:srgbClr val="274E13"/>
              </a:solidFill>
              <a:latin typeface="Times New Roman"/>
              <a:ea typeface="Times New Roman"/>
              <a:cs typeface="Times New Roman"/>
              <a:sym typeface="Times New Roman"/>
            </a:endParaRPr>
          </a:p>
          <a:p>
            <a:pPr indent="0" lvl="0" marL="0" rtl="0" algn="l">
              <a:spcBef>
                <a:spcPts val="1000"/>
              </a:spcBef>
              <a:spcAft>
                <a:spcPts val="0"/>
              </a:spcAft>
              <a:buClr>
                <a:schemeClr val="dk1"/>
              </a:buClr>
              <a:buSzPts val="1100"/>
              <a:buFont typeface="Arial"/>
              <a:buNone/>
            </a:pPr>
            <a:r>
              <a:rPr lang="en">
                <a:solidFill>
                  <a:srgbClr val="274E13"/>
                </a:solidFill>
                <a:latin typeface="Times New Roman"/>
                <a:ea typeface="Times New Roman"/>
                <a:cs typeface="Times New Roman"/>
                <a:sym typeface="Times New Roman"/>
              </a:rPr>
              <a:t>5.  Lying detection from </a:t>
            </a:r>
            <a:r>
              <a:rPr lang="en">
                <a:solidFill>
                  <a:srgbClr val="274E13"/>
                </a:solidFill>
                <a:latin typeface="Times New Roman"/>
                <a:ea typeface="Times New Roman"/>
                <a:cs typeface="Times New Roman"/>
                <a:sym typeface="Times New Roman"/>
              </a:rPr>
              <a:t>statements.</a:t>
            </a:r>
            <a:r>
              <a:rPr lang="en">
                <a:solidFill>
                  <a:srgbClr val="274E13"/>
                </a:solidFill>
                <a:latin typeface="Times New Roman"/>
                <a:ea typeface="Times New Roman"/>
                <a:cs typeface="Times New Roman"/>
                <a:sym typeface="Times New Roman"/>
              </a:rPr>
              <a:t> </a:t>
            </a:r>
            <a:endParaRPr>
              <a:solidFill>
                <a:srgbClr val="274E13"/>
              </a:solidFill>
              <a:latin typeface="Times New Roman"/>
              <a:ea typeface="Times New Roman"/>
              <a:cs typeface="Times New Roman"/>
              <a:sym typeface="Times New Roman"/>
            </a:endParaRPr>
          </a:p>
        </p:txBody>
      </p:sp>
      <p:sp>
        <p:nvSpPr>
          <p:cNvPr id="398" name="Google Shape;39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52"/>
          <p:cNvPicPr preferRelativeResize="0"/>
          <p:nvPr/>
        </p:nvPicPr>
        <p:blipFill>
          <a:blip r:embed="rId3">
            <a:alphaModFix/>
          </a:blip>
          <a:stretch>
            <a:fillRect/>
          </a:stretch>
        </p:blipFill>
        <p:spPr>
          <a:xfrm>
            <a:off x="4308100" y="1131975"/>
            <a:ext cx="4572925" cy="353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animEffect filter="fade" transition="in">
                                      <p:cBhvr>
                                        <p:cTn dur="1000"/>
                                        <p:tgtEl>
                                          <p:spTgt spid="3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animEffect filter="fade" transition="in">
                                      <p:cBhvr>
                                        <p:cTn dur="1000"/>
                                        <p:tgtEl>
                                          <p:spTgt spid="3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animEffect filter="fade" transition="in">
                                      <p:cBhvr>
                                        <p:cTn dur="1000"/>
                                        <p:tgtEl>
                                          <p:spTgt spid="3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animEffect filter="fade" transition="in">
                                      <p:cBhvr>
                                        <p:cTn dur="1000"/>
                                        <p:tgtEl>
                                          <p:spTgt spid="3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animEffect filter="fade" transition="in">
                                      <p:cBhvr>
                                        <p:cTn dur="1000"/>
                                        <p:tgtEl>
                                          <p:spTgt spid="3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Future Plan</a:t>
            </a:r>
            <a:endParaRPr sz="3600">
              <a:solidFill>
                <a:srgbClr val="4C1130"/>
              </a:solidFill>
              <a:latin typeface="Times New Roman"/>
              <a:ea typeface="Times New Roman"/>
              <a:cs typeface="Times New Roman"/>
              <a:sym typeface="Times New Roman"/>
            </a:endParaRPr>
          </a:p>
        </p:txBody>
      </p:sp>
      <p:sp>
        <p:nvSpPr>
          <p:cNvPr id="405" name="Google Shape;405;p53"/>
          <p:cNvSpPr txBox="1"/>
          <p:nvPr>
            <p:ph idx="1" type="body"/>
          </p:nvPr>
        </p:nvSpPr>
        <p:spPr>
          <a:xfrm>
            <a:off x="311700" y="1151625"/>
            <a:ext cx="4959300" cy="572700"/>
          </a:xfrm>
          <a:prstGeom prst="rect">
            <a:avLst/>
          </a:prstGeom>
        </p:spPr>
        <p:txBody>
          <a:bodyPr anchorCtr="0" anchor="t" bIns="91425" lIns="91425" spcFirstLastPara="1" rIns="91425" wrap="square" tIns="91425">
            <a:normAutofit fontScale="55000"/>
          </a:bodyPr>
          <a:lstStyle/>
          <a:p>
            <a:pPr indent="-368300" lvl="0" marL="457200" rtl="0" algn="l">
              <a:spcBef>
                <a:spcPts val="1000"/>
              </a:spcBef>
              <a:spcAft>
                <a:spcPts val="0"/>
              </a:spcAft>
              <a:buClr>
                <a:srgbClr val="4C1130"/>
              </a:buClr>
              <a:buSzPct val="100000"/>
              <a:buFont typeface="Times New Roman"/>
              <a:buAutoNum type="arabicPeriod"/>
            </a:pPr>
            <a:r>
              <a:rPr lang="en" sz="4000">
                <a:solidFill>
                  <a:srgbClr val="4C1130"/>
                </a:solidFill>
                <a:highlight>
                  <a:srgbClr val="FFFFFF"/>
                </a:highlight>
                <a:latin typeface="Times New Roman"/>
                <a:ea typeface="Times New Roman"/>
                <a:cs typeface="Times New Roman"/>
                <a:sym typeface="Times New Roman"/>
              </a:rPr>
              <a:t>To convert it into a real-time system.</a:t>
            </a:r>
            <a:endParaRPr>
              <a:latin typeface="Times New Roman"/>
              <a:ea typeface="Times New Roman"/>
              <a:cs typeface="Times New Roman"/>
              <a:sym typeface="Times New Roman"/>
            </a:endParaRPr>
          </a:p>
        </p:txBody>
      </p:sp>
      <p:sp>
        <p:nvSpPr>
          <p:cNvPr id="406" name="Google Shape;40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53"/>
          <p:cNvPicPr preferRelativeResize="0"/>
          <p:nvPr/>
        </p:nvPicPr>
        <p:blipFill>
          <a:blip r:embed="rId3">
            <a:alphaModFix/>
          </a:blip>
          <a:stretch>
            <a:fillRect/>
          </a:stretch>
        </p:blipFill>
        <p:spPr>
          <a:xfrm>
            <a:off x="5461775" y="2168925"/>
            <a:ext cx="3647850" cy="2314575"/>
          </a:xfrm>
          <a:prstGeom prst="rect">
            <a:avLst/>
          </a:prstGeom>
          <a:noFill/>
          <a:ln>
            <a:noFill/>
          </a:ln>
        </p:spPr>
      </p:pic>
      <p:sp>
        <p:nvSpPr>
          <p:cNvPr id="408" name="Google Shape;408;p53"/>
          <p:cNvSpPr txBox="1"/>
          <p:nvPr/>
        </p:nvSpPr>
        <p:spPr>
          <a:xfrm>
            <a:off x="-134225" y="1752225"/>
            <a:ext cx="5503800" cy="525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lang="en" sz="2216">
                <a:solidFill>
                  <a:srgbClr val="4C1130"/>
                </a:solidFill>
                <a:highlight>
                  <a:schemeClr val="lt1"/>
                </a:highlight>
                <a:latin typeface="Times New Roman"/>
                <a:ea typeface="Times New Roman"/>
                <a:cs typeface="Times New Roman"/>
                <a:sym typeface="Times New Roman"/>
              </a:rPr>
              <a:t>2.    </a:t>
            </a:r>
            <a:r>
              <a:rPr lang="en" sz="2216">
                <a:solidFill>
                  <a:srgbClr val="4C1130"/>
                </a:solidFill>
                <a:highlight>
                  <a:schemeClr val="lt1"/>
                </a:highlight>
                <a:latin typeface="Times New Roman"/>
                <a:ea typeface="Times New Roman"/>
                <a:cs typeface="Times New Roman"/>
                <a:sym typeface="Times New Roman"/>
              </a:rPr>
              <a:t>Try to make the model more portable.</a:t>
            </a:r>
            <a:endParaRPr sz="1100"/>
          </a:p>
        </p:txBody>
      </p:sp>
      <p:sp>
        <p:nvSpPr>
          <p:cNvPr id="409" name="Google Shape;409;p53"/>
          <p:cNvSpPr txBox="1"/>
          <p:nvPr/>
        </p:nvSpPr>
        <p:spPr>
          <a:xfrm>
            <a:off x="349825" y="2399600"/>
            <a:ext cx="47655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2200">
                <a:solidFill>
                  <a:srgbClr val="4C1130"/>
                </a:solidFill>
                <a:highlight>
                  <a:schemeClr val="lt1"/>
                </a:highlight>
                <a:latin typeface="Times New Roman"/>
                <a:ea typeface="Times New Roman"/>
                <a:cs typeface="Times New Roman"/>
                <a:sym typeface="Times New Roman"/>
              </a:rPr>
              <a:t>3.   </a:t>
            </a:r>
            <a:r>
              <a:rPr lang="en" sz="2200">
                <a:solidFill>
                  <a:srgbClr val="4C1130"/>
                </a:solidFill>
                <a:highlight>
                  <a:schemeClr val="lt1"/>
                </a:highlight>
                <a:latin typeface="Times New Roman"/>
                <a:ea typeface="Times New Roman"/>
                <a:cs typeface="Times New Roman"/>
                <a:sym typeface="Times New Roman"/>
              </a:rPr>
              <a:t>Try to make our proposed 8 class classification more efficient.</a:t>
            </a:r>
            <a:endParaRPr sz="2200"/>
          </a:p>
        </p:txBody>
      </p:sp>
      <p:sp>
        <p:nvSpPr>
          <p:cNvPr id="410" name="Google Shape;410;p53"/>
          <p:cNvSpPr txBox="1"/>
          <p:nvPr/>
        </p:nvSpPr>
        <p:spPr>
          <a:xfrm>
            <a:off x="349825" y="3342100"/>
            <a:ext cx="54297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200"/>
              </a:spcAft>
              <a:buNone/>
            </a:pPr>
            <a:r>
              <a:rPr lang="en" sz="2200">
                <a:solidFill>
                  <a:srgbClr val="4C1130"/>
                </a:solidFill>
                <a:highlight>
                  <a:schemeClr val="lt1"/>
                </a:highlight>
                <a:latin typeface="Times New Roman"/>
                <a:ea typeface="Times New Roman"/>
                <a:cs typeface="Times New Roman"/>
                <a:sym typeface="Times New Roman"/>
              </a:rPr>
              <a:t>4.   </a:t>
            </a:r>
            <a:r>
              <a:rPr lang="en" sz="2200">
                <a:solidFill>
                  <a:srgbClr val="4C1130"/>
                </a:solidFill>
                <a:highlight>
                  <a:schemeClr val="lt1"/>
                </a:highlight>
                <a:latin typeface="Times New Roman"/>
                <a:ea typeface="Times New Roman"/>
                <a:cs typeface="Times New Roman"/>
                <a:sym typeface="Times New Roman"/>
              </a:rPr>
              <a:t>Try to find out more efficient approach.</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idx="1" type="body"/>
          </p:nvPr>
        </p:nvSpPr>
        <p:spPr>
          <a:xfrm>
            <a:off x="4895900" y="1931700"/>
            <a:ext cx="3912600" cy="2559300"/>
          </a:xfrm>
          <a:prstGeom prst="rect">
            <a:avLst/>
          </a:prstGeom>
          <a:solidFill>
            <a:srgbClr val="EAF1E7"/>
          </a:solidFill>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rgbClr val="741B47"/>
                </a:solidFill>
                <a:latin typeface="Times New Roman"/>
                <a:ea typeface="Times New Roman"/>
                <a:cs typeface="Times New Roman"/>
                <a:sym typeface="Times New Roman"/>
              </a:rPr>
              <a:t>Github Link</a:t>
            </a:r>
            <a:endParaRPr b="1" sz="3000">
              <a:solidFill>
                <a:srgbClr val="741B47"/>
              </a:solidFill>
              <a:latin typeface="Times New Roman"/>
              <a:ea typeface="Times New Roman"/>
              <a:cs typeface="Times New Roman"/>
              <a:sym typeface="Times New Roman"/>
            </a:endParaRPr>
          </a:p>
          <a:p>
            <a:pPr indent="0" lvl="0" marL="0" rtl="0" algn="ctr">
              <a:spcBef>
                <a:spcPts val="1200"/>
              </a:spcBef>
              <a:spcAft>
                <a:spcPts val="1200"/>
              </a:spcAft>
              <a:buNone/>
            </a:pPr>
            <a:r>
              <a:t/>
            </a:r>
            <a:endParaRPr sz="2000">
              <a:solidFill>
                <a:schemeClr val="dk1"/>
              </a:solidFill>
              <a:latin typeface="Times New Roman"/>
              <a:ea typeface="Times New Roman"/>
              <a:cs typeface="Times New Roman"/>
              <a:sym typeface="Times New Roman"/>
            </a:endParaRPr>
          </a:p>
        </p:txBody>
      </p:sp>
      <p:sp>
        <p:nvSpPr>
          <p:cNvPr id="416" name="Google Shape;41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4"/>
          <p:cNvSpPr txBox="1"/>
          <p:nvPr/>
        </p:nvSpPr>
        <p:spPr>
          <a:xfrm>
            <a:off x="4963400" y="2925125"/>
            <a:ext cx="3845100" cy="1200600"/>
          </a:xfrm>
          <a:prstGeom prst="rect">
            <a:avLst/>
          </a:prstGeom>
          <a:solidFill>
            <a:srgbClr val="EAF1E7"/>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en" sz="2000">
                <a:solidFill>
                  <a:schemeClr val="dk1"/>
                </a:solidFill>
                <a:latin typeface="Times New Roman"/>
                <a:ea typeface="Times New Roman"/>
                <a:cs typeface="Times New Roman"/>
                <a:sym typeface="Times New Roman"/>
              </a:rPr>
              <a:t>https://github.com/mahmudul-11/Undergraduate_Thesis_On_Emotion-Recogniton</a:t>
            </a:r>
            <a:endParaRPr/>
          </a:p>
        </p:txBody>
      </p:sp>
      <p:sp>
        <p:nvSpPr>
          <p:cNvPr id="418" name="Google Shape;418;p54"/>
          <p:cNvSpPr txBox="1"/>
          <p:nvPr>
            <p:ph idx="1" type="body"/>
          </p:nvPr>
        </p:nvSpPr>
        <p:spPr>
          <a:xfrm>
            <a:off x="620850" y="1931700"/>
            <a:ext cx="3912600" cy="2559300"/>
          </a:xfrm>
          <a:prstGeom prst="rect">
            <a:avLst/>
          </a:prstGeom>
          <a:solidFill>
            <a:srgbClr val="EAF1E7"/>
          </a:solidFill>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3000">
                <a:solidFill>
                  <a:srgbClr val="741B47"/>
                </a:solidFill>
                <a:latin typeface="Times New Roman"/>
                <a:ea typeface="Times New Roman"/>
                <a:cs typeface="Times New Roman"/>
                <a:sym typeface="Times New Roman"/>
              </a:rPr>
              <a:t>Conference </a:t>
            </a:r>
            <a:endParaRPr b="1" sz="3000">
              <a:solidFill>
                <a:srgbClr val="741B47"/>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rgbClr val="000000"/>
              </a:buClr>
              <a:buSzPts val="1100"/>
              <a:buFont typeface="Arial"/>
              <a:buNone/>
            </a:pPr>
            <a:r>
              <a:rPr b="1" lang="en" sz="3000">
                <a:solidFill>
                  <a:srgbClr val="741B47"/>
                </a:solidFill>
                <a:latin typeface="Times New Roman"/>
                <a:ea typeface="Times New Roman"/>
                <a:cs typeface="Times New Roman"/>
                <a:sym typeface="Times New Roman"/>
              </a:rPr>
              <a:t>(Under Review)</a:t>
            </a:r>
            <a:endParaRPr b="1" sz="3000">
              <a:solidFill>
                <a:srgbClr val="741B47"/>
              </a:solidFill>
              <a:latin typeface="Times New Roman"/>
              <a:ea typeface="Times New Roman"/>
              <a:cs typeface="Times New Roman"/>
              <a:sym typeface="Times New Roman"/>
            </a:endParaRPr>
          </a:p>
          <a:p>
            <a:pPr indent="0" lvl="0" marL="0" rtl="0" algn="ctr">
              <a:spcBef>
                <a:spcPts val="0"/>
              </a:spcBef>
              <a:spcAft>
                <a:spcPts val="1200"/>
              </a:spcAft>
              <a:buNone/>
            </a:pPr>
            <a:r>
              <a:t/>
            </a:r>
            <a:endParaRPr sz="2000">
              <a:solidFill>
                <a:schemeClr val="dk1"/>
              </a:solidFill>
              <a:latin typeface="Times New Roman"/>
              <a:ea typeface="Times New Roman"/>
              <a:cs typeface="Times New Roman"/>
              <a:sym typeface="Times New Roman"/>
            </a:endParaRPr>
          </a:p>
        </p:txBody>
      </p:sp>
      <p:sp>
        <p:nvSpPr>
          <p:cNvPr id="419" name="Google Shape;419;p54"/>
          <p:cNvSpPr txBox="1"/>
          <p:nvPr/>
        </p:nvSpPr>
        <p:spPr>
          <a:xfrm>
            <a:off x="654600" y="2971325"/>
            <a:ext cx="3845100" cy="1108200"/>
          </a:xfrm>
          <a:prstGeom prst="rect">
            <a:avLst/>
          </a:prstGeom>
          <a:solidFill>
            <a:srgbClr val="EAF1E7"/>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Times New Roman"/>
                <a:ea typeface="Times New Roman"/>
                <a:cs typeface="Times New Roman"/>
                <a:sym typeface="Times New Roman"/>
              </a:rPr>
              <a:t>5th International Conference on Imaging, Vision &amp; Pattern Recognition (IVPR), Japan.</a:t>
            </a:r>
            <a:endParaRPr/>
          </a:p>
        </p:txBody>
      </p:sp>
      <p:sp>
        <p:nvSpPr>
          <p:cNvPr id="420" name="Google Shape;420;p54"/>
          <p:cNvSpPr txBox="1"/>
          <p:nvPr/>
        </p:nvSpPr>
        <p:spPr>
          <a:xfrm>
            <a:off x="424500" y="516475"/>
            <a:ext cx="828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4C1130"/>
                </a:solidFill>
                <a:latin typeface="Times New Roman"/>
                <a:ea typeface="Times New Roman"/>
                <a:cs typeface="Times New Roman"/>
                <a:sym typeface="Times New Roman"/>
              </a:rPr>
              <a:t>Appendix</a:t>
            </a:r>
            <a:endParaRPr b="1" sz="3600">
              <a:solidFill>
                <a:srgbClr val="4C113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C1130"/>
                </a:solidFill>
                <a:latin typeface="Times New Roman"/>
                <a:ea typeface="Times New Roman"/>
                <a:cs typeface="Times New Roman"/>
                <a:sym typeface="Times New Roman"/>
              </a:rPr>
              <a:t>References</a:t>
            </a:r>
            <a:endParaRPr sz="3600">
              <a:solidFill>
                <a:srgbClr val="4C1130"/>
              </a:solidFill>
            </a:endParaRPr>
          </a:p>
        </p:txBody>
      </p:sp>
      <p:sp>
        <p:nvSpPr>
          <p:cNvPr id="426" name="Google Shape;426;p55"/>
          <p:cNvSpPr txBox="1"/>
          <p:nvPr>
            <p:ph idx="1" type="body"/>
          </p:nvPr>
        </p:nvSpPr>
        <p:spPr>
          <a:xfrm>
            <a:off x="311700" y="983425"/>
            <a:ext cx="8520600" cy="4073400"/>
          </a:xfrm>
          <a:prstGeom prst="rect">
            <a:avLst/>
          </a:prstGeom>
        </p:spPr>
        <p:txBody>
          <a:bodyPr anchorCtr="0" anchor="t" bIns="91425" lIns="91425" spcFirstLastPara="1" rIns="91425" wrap="square" tIns="91425">
            <a:normAutofit fontScale="25000" lnSpcReduction="20000"/>
          </a:bodyPr>
          <a:lstStyle/>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Rayatdoost, Soheil, and Mohammad Soleymani. "Cross-corpus EEG-based emotion recognition." In 2018 IEEE 28th International Workshop on Machine Learning for Signal Processing (MLSP), pp. 1-6. IEEE, 2018.</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Acharya, Divya, Shivani Goel, Rishi Asthana, and Arpit Bhardwaj. "A novel fitness function in genetic programming to handle unbalanced emotion recognition data." Pattern Recognition Letters 133 (2020): 272-279.</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Acharya, Divya, Shivani Goel, Harshit Bhardwaj, Aditi Sakalle, and Arpit Bhardwaj. "A long short term memory deep learning network for the classification of negative emotions using EEG signals." In 2020 International Joint Conference on Neural Networks (IJCNN), pp. 1-8. IEEE,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 Sharma, Rahul, Ram Bilas Pachori, and Pradip Sircar. "Automated emotion recognition based on higher order statistics and deep learning algorithm." Biomedical Signal Processing and Control 58 (2020): 101867.</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Wang, Fei, Shichao Wu, Weiwei Zhang, Zongfeng Xu, Yahui Zhang, Chengdong Wu, and Sonya Coleman. "Emotion recognition with convolutional neural network and EEG-based EFDMs." Neuropsychologia 146 (2020): 107506.</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Hassan, Reshad, Sakib Hasan, Md Jubaer Hasan, Md Rafat Jamader, David Eisenberg, and Tanmoy Pias. "Human Attention Recognition with Machine Learning from Brain-EEG Signals." In 2020 IEEE 2nd Eurasia Conference on Biomedical Engineering, Healthcare and Sustainability (ECBIOS), pp. 16-19. IEEE,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Nath, Debarshi, Mrigank Singh, Divyashikha Sethia, Diksha Kalra, and S. Indu. "An Efficient Approach to EEG-Based Emotion Recognition using LSTM Network." In 2020 16th IEEE International Colloquium on Signal Processing &amp; Its Applications (CSPA), pp. 88-92. IEEE,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Cheah, Kit Hwa, Humaira Nisar, Vooi Voon Yap, and Chen-Yi Lee. "Short-time-span EEG-based personalized emotion recognition with deep convolutional neural network." In 2019 IEEE International Conference on Signal and Image Processing Applications (ICSIPA), pp. 78-83. IEEE, 2019.</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Gao, Zhongke, Xinmin Wang, Yuxuan Yang, Yanli Li, Kai Ma, and Guanrong Chen. "A channel-fused dense convolutional network for EEG-based emotion recognition." IEEE Transactions on Cognitive and Developmental Systems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Luo, Yuling, Qiang Fu, Juntao Xie, Yunbai Qin, Guopei Wu, Junxiu Liu, Frank Jiang, Yi Cao, and Xuemei Ding. "EEG-based emotion classification using spiking neural networks." IEEE Access 8 (2020): 46007-46016.</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Cimtay, Yucel, and Erhan Ekmekcioglu. "Investigating the use of pretrained convolutional neural network on cross-subject and cross-dataset EEG emotion recognition." Sensors 20, no. 7 (2020): 2034.</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Cao, Guolu, Yuliang Ma, Xiaofei Meng, Yunyuan Gao, and Ming Meng. "Emotion recognition based on CNN." In 2019 Chinese Control Conference (CCC), pp. 8627-8630. IEEE, 2019.</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Abdel-Ghaffar, Eman A., and Mohamed Daoudi. "Emotion Recognition from Multidimensional Electroencephalographic Signals on the Manifold of Symmetric Positive Definite Matrices." In 2020 IEEE Conference on Multimedia Information Processing and Retrieval (MIPR), pp. 354-359. IEEE,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Zhong, Xiaolong, Zhong Yin, and Jianhua Zhang. "Cross-Subject emotion recognition from EEG using Convolutional Neural Networks." In 2020 39th Chinese Control Conference (CCC), pp. 7516-7521. IEEE, 2020.</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Cimtay, Yucel, Erhan Ekmekcioglu, and Seyma Caglar-Ozhan. "Cross-subject multimodal emotion recognition based on hybrid fusion." IEEE Access 8 (2020): 168865-168878.</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Liu, Ningjie, Yuchun Fang, Ling Li, Limin Hou, Fenglei Yang, and Yike Guo. "Multiple feature fusion for automatic emotion recognition using EEG signals." In 2018 IEEE International Conference on Acoustics, Speech and Signal Processing (ICASSP), pp. 896-900. IEEE, 2018.</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Koelstra, Sander, Christian Muhl, Mohammad Soleymani, Jong-Seok Lee, Ashkan Yazdani, Touradj Ebrahimi, Thierry Pun, Anton Nijholt, and Ioannis Patras. "Deap: A database for emotion analysis; using physiological signals." IEEE transactions on affective computing 3, no. 1 (2011): 18-31.</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Yoon, Hyun Joong, and Seong Youb Chung. "EEG-based emotion estimation using Bayesian weighted-log-posterior function and perceptron convergence algorithm." Computers in biology and medicine 43, no. 12 (2013): 2230-2237.</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Rozgić, Viktor, Shiv N. Vitaladevuni, and Rohit Prasad. "Robust EEG emotion classification using segment level decision fusion." In 2013 IEEE international conference on acoustics, speech and signal processing, pp. 1286-1290. IEEE, 2013.</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Zhang, Xiaowei, Bin Hu, Jing Chen, and Philip Moore. "Ontology-based context modeling for emotion recognition in an intelligent web." World Wide Web 16, no. 4 (2013): 497-513.</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Li, Xiang, Dawei Song, Peng Zhang, Guangliang Yu, Yuexian Hou, and Bin Hu. "Emotion recognition from multi-channel EEG data through convolutional recurrent neural network." In 2016 IEEE international conference on bioinformatics and biomedicine (BIBM), pp. 352-359. IEEE, 2016.</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Al-Nafjan, Abeer, Manar Hosny, Areej Al-Wabil, and Yousef Al-Ohali. "Classification of human emotions from electroencephalogram (EEG) signal using deep neural network." Int. J. Adv. Comput. Sci. Appl 8, no. 9 (2017): 419-425.</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Liu, Wei, Wei-Long Zheng, and Bao-Liang Lu. "Emotion recognition using multimodal deep learning." In International conference on neural information processing, pp. 521-529. Springer, Cham, 2016.</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Tripathi, Samarth, Shrinivas Acharya, Ranti Dev Sharma, Sudhanshi Mittal, and Samit Bhattacharya. "Using deep and convolutional neural networks for accurate emotion classification on DEAP dataset." In Proceedings of the Thirty-First AAAI Conference on Artificial Intelligence, pp. 4746-4752. 2017.</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Zheng, Wei-Long, Jia-Yi Zhu, and Bao-Liang Lu. "Identifying stable patterns over time for emotion recognition from EEG." IEEE Transactions on Affective Computing 10, no. 3 (2017): 417-429.</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latin typeface="Times New Roman"/>
                <a:ea typeface="Times New Roman"/>
                <a:cs typeface="Times New Roman"/>
                <a:sym typeface="Times New Roman"/>
              </a:rPr>
              <a:t>Horlings, Robert, Dragos Datcu, and Leon JM Rothkrantz. "Emotion recognition using brain activity." In </a:t>
            </a:r>
            <a:r>
              <a:rPr i="1" lang="en" sz="2400">
                <a:solidFill>
                  <a:schemeClr val="dk1"/>
                </a:solidFill>
                <a:highlight>
                  <a:srgbClr val="FFFFFF"/>
                </a:highlight>
                <a:latin typeface="Times New Roman"/>
                <a:ea typeface="Times New Roman"/>
                <a:cs typeface="Times New Roman"/>
                <a:sym typeface="Times New Roman"/>
              </a:rPr>
              <a:t>Proceedings of the 9th international conference on computer systems and technologies and workshop for PhD students in computing</a:t>
            </a:r>
            <a:r>
              <a:rPr lang="en" sz="2400">
                <a:solidFill>
                  <a:schemeClr val="dk1"/>
                </a:solidFill>
                <a:highlight>
                  <a:srgbClr val="FFFFFF"/>
                </a:highlight>
                <a:latin typeface="Times New Roman"/>
                <a:ea typeface="Times New Roman"/>
                <a:cs typeface="Times New Roman"/>
                <a:sym typeface="Times New Roman"/>
              </a:rPr>
              <a:t>, pp. II-1. 2008.</a:t>
            </a:r>
            <a:endParaRPr sz="2400">
              <a:solidFill>
                <a:schemeClr val="dk1"/>
              </a:solidFill>
              <a:highlight>
                <a:srgbClr val="FFFFFF"/>
              </a:highlight>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latin typeface="Times New Roman"/>
                <a:ea typeface="Times New Roman"/>
                <a:cs typeface="Times New Roman"/>
                <a:sym typeface="Times New Roman"/>
              </a:rPr>
              <a:t>Mühl, Christian, Brendan Allison, Anton Nijholt, and Guillaume Chanel. "A survey of affective brain computer interfaces: principles, state-of-the-art, and challenges." </a:t>
            </a:r>
            <a:r>
              <a:rPr i="1" lang="en" sz="2400">
                <a:solidFill>
                  <a:schemeClr val="dk1"/>
                </a:solidFill>
                <a:highlight>
                  <a:srgbClr val="FFFFFF"/>
                </a:highlight>
                <a:latin typeface="Times New Roman"/>
                <a:ea typeface="Times New Roman"/>
                <a:cs typeface="Times New Roman"/>
                <a:sym typeface="Times New Roman"/>
              </a:rPr>
              <a:t>Brain-Computer Interfaces</a:t>
            </a:r>
            <a:r>
              <a:rPr lang="en" sz="2400">
                <a:solidFill>
                  <a:schemeClr val="dk1"/>
                </a:solidFill>
                <a:highlight>
                  <a:srgbClr val="FFFFFF"/>
                </a:highlight>
                <a:latin typeface="Times New Roman"/>
                <a:ea typeface="Times New Roman"/>
                <a:cs typeface="Times New Roman"/>
                <a:sym typeface="Times New Roman"/>
              </a:rPr>
              <a:t> 1, no. 2 (2014): 66-84.</a:t>
            </a:r>
            <a:endParaRPr sz="2400">
              <a:solidFill>
                <a:schemeClr val="dk1"/>
              </a:solidFill>
              <a:highlight>
                <a:srgbClr val="FFFFFF"/>
              </a:highlight>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The Science of Brainwaves – the Language of the Brain</a:t>
            </a:r>
            <a:r>
              <a:rPr lang="en" sz="2400">
                <a:solidFill>
                  <a:schemeClr val="dk1"/>
                </a:solidFill>
                <a:highlight>
                  <a:srgbClr val="FFFFFF"/>
                </a:highlight>
                <a:latin typeface="Times New Roman"/>
                <a:ea typeface="Times New Roman"/>
                <a:cs typeface="Times New Roman"/>
                <a:sym typeface="Times New Roman"/>
              </a:rPr>
              <a:t>, [Accessed: 03- Jun- 2021], 2021. [Online]. Available: </a:t>
            </a:r>
            <a:r>
              <a:rPr lang="en" sz="24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https://nhahealth.com/brainwaves-the-language/</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latin typeface="Times New Roman"/>
                <a:ea typeface="Times New Roman"/>
                <a:cs typeface="Times New Roman"/>
                <a:sym typeface="Times New Roman"/>
              </a:rPr>
              <a:t>Matlovic, Tomas, Peter Gaspar, Robert Moro, Jakub Simko, and Maria Bielikova. "Emotions detection using facial expressions recognition and EEG." In </a:t>
            </a:r>
            <a:r>
              <a:rPr i="1" lang="en" sz="2400">
                <a:solidFill>
                  <a:schemeClr val="dk1"/>
                </a:solidFill>
                <a:highlight>
                  <a:srgbClr val="FFFFFF"/>
                </a:highlight>
                <a:latin typeface="Times New Roman"/>
                <a:ea typeface="Times New Roman"/>
                <a:cs typeface="Times New Roman"/>
                <a:sym typeface="Times New Roman"/>
              </a:rPr>
              <a:t>2016 11th international workshop on semantic and social media adaptation and personalization (SMAP)</a:t>
            </a:r>
            <a:r>
              <a:rPr lang="en" sz="2400">
                <a:solidFill>
                  <a:schemeClr val="dk1"/>
                </a:solidFill>
                <a:highlight>
                  <a:srgbClr val="FFFFFF"/>
                </a:highlight>
                <a:latin typeface="Times New Roman"/>
                <a:ea typeface="Times New Roman"/>
                <a:cs typeface="Times New Roman"/>
                <a:sym typeface="Times New Roman"/>
              </a:rPr>
              <a:t>, pp. 18-23. IEEE, 2016.</a:t>
            </a:r>
            <a:endParaRPr sz="2400">
              <a:solidFill>
                <a:schemeClr val="dk1"/>
              </a:solidFill>
              <a:highlight>
                <a:srgbClr val="FFFFFF"/>
              </a:highlight>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latin typeface="Times New Roman"/>
                <a:ea typeface="Times New Roman"/>
                <a:cs typeface="Times New Roman"/>
                <a:sym typeface="Times New Roman"/>
              </a:rPr>
              <a:t>Electroencephalography, [Accessed: 03-Jun-2021], 2021. [Online]. Available:</a:t>
            </a:r>
            <a:r>
              <a:rPr lang="en" sz="24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https://en.wikipedia.org/wiki/Electroencephalography</a:t>
            </a:r>
            <a:endParaRPr sz="2400">
              <a:solidFill>
                <a:schemeClr val="dk1"/>
              </a:solidFill>
              <a:highlight>
                <a:srgbClr val="FFFFFF"/>
              </a:highlight>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chemeClr val="dk1"/>
                </a:solidFill>
                <a:highlight>
                  <a:srgbClr val="FFFFFF"/>
                </a:highlight>
                <a:latin typeface="Times New Roman"/>
                <a:ea typeface="Times New Roman"/>
                <a:cs typeface="Times New Roman"/>
                <a:sym typeface="Times New Roman"/>
              </a:rPr>
              <a:t>Brain Anatomy and How the Brain Works, [Accessed: 03- Jun- 2021], 2021. [Online]. Available:</a:t>
            </a:r>
            <a:r>
              <a:rPr lang="en" sz="2400">
                <a:solidFill>
                  <a:schemeClr val="dk1"/>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https://www.hopkinsmedicine.org/health/conditions-and-diseases/anatomy-of-the-brain</a:t>
            </a:r>
            <a:endParaRPr sz="2400">
              <a:solidFill>
                <a:schemeClr val="dk1"/>
              </a:solidFill>
              <a:highlight>
                <a:srgbClr val="FFFFFF"/>
              </a:highlight>
              <a:latin typeface="Times New Roman"/>
              <a:ea typeface="Times New Roman"/>
              <a:cs typeface="Times New Roman"/>
              <a:sym typeface="Times New Roman"/>
            </a:endParaRPr>
          </a:p>
          <a:p>
            <a:pPr indent="-266700" lvl="0" marL="457200" rtl="0" algn="l">
              <a:lnSpc>
                <a:spcPct val="123080"/>
              </a:lnSpc>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Right Hand, Human Brain, </a:t>
            </a:r>
            <a:r>
              <a:rPr lang="en" sz="2400">
                <a:solidFill>
                  <a:schemeClr val="dk1"/>
                </a:solidFill>
                <a:highlight>
                  <a:srgbClr val="FFFFFF"/>
                </a:highlight>
                <a:latin typeface="Times New Roman"/>
                <a:ea typeface="Times New Roman"/>
                <a:cs typeface="Times New Roman"/>
                <a:sym typeface="Times New Roman"/>
              </a:rPr>
              <a:t> [Accessed: 03-Jun-2021], 2021. [Online]. Available: https://benjaminckinney.com/right-hand-human-brain/</a:t>
            </a:r>
            <a:endParaRPr sz="2400">
              <a:solidFill>
                <a:schemeClr val="dk1"/>
              </a:solidFill>
              <a:latin typeface="Times New Roman"/>
              <a:ea typeface="Times New Roman"/>
              <a:cs typeface="Times New Roman"/>
              <a:sym typeface="Times New Roman"/>
            </a:endParaRPr>
          </a:p>
          <a:p>
            <a:pPr indent="-266700" lvl="0" marL="457200" rtl="0" algn="l">
              <a:spcBef>
                <a:spcPts val="0"/>
              </a:spcBef>
              <a:spcAft>
                <a:spcPts val="0"/>
              </a:spcAft>
              <a:buClr>
                <a:schemeClr val="dk1"/>
              </a:buClr>
              <a:buSzPct val="100000"/>
              <a:buFont typeface="Times New Roman"/>
              <a:buAutoNum type="arabicPeriod"/>
            </a:pPr>
            <a:r>
              <a:rPr lang="en" sz="2400">
                <a:solidFill>
                  <a:srgbClr val="222222"/>
                </a:solidFill>
                <a:highlight>
                  <a:srgbClr val="FFFFFF"/>
                </a:highlight>
                <a:latin typeface="Times New Roman"/>
                <a:ea typeface="Times New Roman"/>
                <a:cs typeface="Times New Roman"/>
                <a:sym typeface="Times New Roman"/>
              </a:rPr>
              <a:t>Nagel, Sebastian. "Towards a home-use BCI: fast asynchronous control and robust non-control state detection." PhD diss., Eberhard Karls Universität Tübingen, 2019.</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427" name="Google Shape;42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6"/>
          <p:cNvSpPr txBox="1"/>
          <p:nvPr/>
        </p:nvSpPr>
        <p:spPr>
          <a:xfrm>
            <a:off x="919975" y="3777475"/>
            <a:ext cx="741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A64D79"/>
                </a:solidFill>
                <a:latin typeface="Times New Roman"/>
                <a:ea typeface="Times New Roman"/>
                <a:cs typeface="Times New Roman"/>
                <a:sym typeface="Times New Roman"/>
              </a:rPr>
              <a:t>Is there any Questions?</a:t>
            </a:r>
            <a:endParaRPr b="1" sz="3600">
              <a:solidFill>
                <a:srgbClr val="A64D79"/>
              </a:solidFill>
              <a:latin typeface="Times New Roman"/>
              <a:ea typeface="Times New Roman"/>
              <a:cs typeface="Times New Roman"/>
              <a:sym typeface="Times New Roman"/>
            </a:endParaRPr>
          </a:p>
        </p:txBody>
      </p:sp>
      <p:pic>
        <p:nvPicPr>
          <p:cNvPr id="434" name="Google Shape;434;p56"/>
          <p:cNvPicPr preferRelativeResize="0"/>
          <p:nvPr/>
        </p:nvPicPr>
        <p:blipFill>
          <a:blip r:embed="rId3">
            <a:alphaModFix/>
          </a:blip>
          <a:stretch>
            <a:fillRect/>
          </a:stretch>
        </p:blipFill>
        <p:spPr>
          <a:xfrm>
            <a:off x="1990900" y="261225"/>
            <a:ext cx="5374125" cy="351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900">
                <a:solidFill>
                  <a:srgbClr val="4C1130"/>
                </a:solidFill>
                <a:latin typeface="Times New Roman"/>
                <a:ea typeface="Times New Roman"/>
                <a:cs typeface="Times New Roman"/>
                <a:sym typeface="Times New Roman"/>
              </a:rPr>
              <a:t>Emotion </a:t>
            </a:r>
            <a:r>
              <a:rPr b="1" lang="en" sz="3900">
                <a:solidFill>
                  <a:srgbClr val="4C1130"/>
                </a:solidFill>
                <a:latin typeface="Times New Roman"/>
                <a:ea typeface="Times New Roman"/>
                <a:cs typeface="Times New Roman"/>
                <a:sym typeface="Times New Roman"/>
              </a:rPr>
              <a:t>Dimension</a:t>
            </a:r>
            <a:endParaRPr b="1" sz="3900">
              <a:solidFill>
                <a:srgbClr val="4C1130"/>
              </a:solidFill>
              <a:latin typeface="Times New Roman"/>
              <a:ea typeface="Times New Roman"/>
              <a:cs typeface="Times New Roman"/>
              <a:sym typeface="Times New Roman"/>
            </a:endParaRPr>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7"/>
          <p:cNvSpPr txBox="1"/>
          <p:nvPr/>
        </p:nvSpPr>
        <p:spPr>
          <a:xfrm>
            <a:off x="396750" y="3529850"/>
            <a:ext cx="54501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400">
                <a:solidFill>
                  <a:srgbClr val="741B47"/>
                </a:solidFill>
                <a:latin typeface="Times New Roman"/>
                <a:ea typeface="Times New Roman"/>
                <a:cs typeface="Times New Roman"/>
                <a:sym typeface="Times New Roman"/>
              </a:rPr>
              <a:t>What is Arousal and Valence?</a:t>
            </a:r>
            <a:endParaRPr b="1">
              <a:solidFill>
                <a:srgbClr val="741B47"/>
              </a:solidFill>
              <a:highlight>
                <a:schemeClr val="lt1"/>
              </a:highlight>
              <a:latin typeface="Georgia"/>
              <a:ea typeface="Georgia"/>
              <a:cs typeface="Georgia"/>
              <a:sym typeface="Georgia"/>
            </a:endParaRPr>
          </a:p>
          <a:p>
            <a:pPr indent="0" lvl="0" marL="0" rtl="0" algn="l">
              <a:lnSpc>
                <a:spcPct val="115000"/>
              </a:lnSpc>
              <a:spcBef>
                <a:spcPts val="0"/>
              </a:spcBef>
              <a:spcAft>
                <a:spcPts val="1200"/>
              </a:spcAft>
              <a:buNone/>
            </a:pPr>
            <a:r>
              <a:t/>
            </a:r>
            <a:endParaRPr sz="1900">
              <a:solidFill>
                <a:srgbClr val="274E13"/>
              </a:solidFill>
              <a:highlight>
                <a:srgbClr val="FFFFFF"/>
              </a:highlight>
              <a:latin typeface="Georgia"/>
              <a:ea typeface="Georgia"/>
              <a:cs typeface="Georgia"/>
              <a:sym typeface="Georgia"/>
            </a:endParaRPr>
          </a:p>
        </p:txBody>
      </p:sp>
      <p:pic>
        <p:nvPicPr>
          <p:cNvPr id="103" name="Google Shape;103;p17"/>
          <p:cNvPicPr preferRelativeResize="0"/>
          <p:nvPr/>
        </p:nvPicPr>
        <p:blipFill>
          <a:blip r:embed="rId3">
            <a:alphaModFix/>
          </a:blip>
          <a:stretch>
            <a:fillRect/>
          </a:stretch>
        </p:blipFill>
        <p:spPr>
          <a:xfrm>
            <a:off x="5589475" y="1714100"/>
            <a:ext cx="3158550" cy="2252750"/>
          </a:xfrm>
          <a:prstGeom prst="rect">
            <a:avLst/>
          </a:prstGeom>
          <a:noFill/>
          <a:ln>
            <a:noFill/>
          </a:ln>
        </p:spPr>
      </p:pic>
      <p:sp>
        <p:nvSpPr>
          <p:cNvPr id="104" name="Google Shape;104;p17"/>
          <p:cNvSpPr txBox="1"/>
          <p:nvPr/>
        </p:nvSpPr>
        <p:spPr>
          <a:xfrm>
            <a:off x="453300" y="1281325"/>
            <a:ext cx="5337000" cy="191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300">
                <a:solidFill>
                  <a:srgbClr val="4C1130"/>
                </a:solidFill>
                <a:highlight>
                  <a:srgbClr val="FFFFFF"/>
                </a:highlight>
                <a:latin typeface="Times New Roman"/>
                <a:ea typeface="Times New Roman"/>
                <a:cs typeface="Times New Roman"/>
                <a:sym typeface="Times New Roman"/>
              </a:rPr>
              <a:t>Emotional experiences can be described in two terms:</a:t>
            </a:r>
            <a:endParaRPr sz="2300">
              <a:solidFill>
                <a:srgbClr val="4C1130"/>
              </a:solidFill>
              <a:highlight>
                <a:srgbClr val="FFFFFF"/>
              </a:highlight>
              <a:latin typeface="Times New Roman"/>
              <a:ea typeface="Times New Roman"/>
              <a:cs typeface="Times New Roman"/>
              <a:sym typeface="Times New Roman"/>
            </a:endParaRPr>
          </a:p>
          <a:p>
            <a:pPr indent="-374650" lvl="0" marL="457200" rtl="0" algn="l">
              <a:lnSpc>
                <a:spcPct val="115000"/>
              </a:lnSpc>
              <a:spcBef>
                <a:spcPts val="1200"/>
              </a:spcBef>
              <a:spcAft>
                <a:spcPts val="0"/>
              </a:spcAft>
              <a:buClr>
                <a:srgbClr val="4C1130"/>
              </a:buClr>
              <a:buSzPts val="2300"/>
              <a:buFont typeface="Times New Roman"/>
              <a:buChar char="●"/>
            </a:pPr>
            <a:r>
              <a:rPr lang="en" sz="2300">
                <a:solidFill>
                  <a:srgbClr val="4C1130"/>
                </a:solidFill>
                <a:highlight>
                  <a:srgbClr val="FFFFFF"/>
                </a:highlight>
                <a:latin typeface="Times New Roman"/>
                <a:ea typeface="Times New Roman"/>
                <a:cs typeface="Times New Roman"/>
                <a:sym typeface="Times New Roman"/>
              </a:rPr>
              <a:t>Valence</a:t>
            </a:r>
            <a:endParaRPr sz="2300">
              <a:solidFill>
                <a:srgbClr val="4C1130"/>
              </a:solidFill>
              <a:highlight>
                <a:srgbClr val="FFFFFF"/>
              </a:highlight>
              <a:latin typeface="Times New Roman"/>
              <a:ea typeface="Times New Roman"/>
              <a:cs typeface="Times New Roman"/>
              <a:sym typeface="Times New Roman"/>
            </a:endParaRPr>
          </a:p>
          <a:p>
            <a:pPr indent="-374650" lvl="0" marL="457200" rtl="0" algn="l">
              <a:lnSpc>
                <a:spcPct val="115000"/>
              </a:lnSpc>
              <a:spcBef>
                <a:spcPts val="0"/>
              </a:spcBef>
              <a:spcAft>
                <a:spcPts val="0"/>
              </a:spcAft>
              <a:buClr>
                <a:srgbClr val="4C1130"/>
              </a:buClr>
              <a:buSzPts val="2300"/>
              <a:buFont typeface="Times New Roman"/>
              <a:buChar char="●"/>
            </a:pPr>
            <a:r>
              <a:rPr lang="en" sz="2300">
                <a:solidFill>
                  <a:srgbClr val="4C1130"/>
                </a:solidFill>
                <a:highlight>
                  <a:srgbClr val="FFFFFF"/>
                </a:highlight>
                <a:latin typeface="Times New Roman"/>
                <a:ea typeface="Times New Roman"/>
                <a:cs typeface="Times New Roman"/>
                <a:sym typeface="Times New Roman"/>
              </a:rPr>
              <a:t>Arousal</a:t>
            </a:r>
            <a:endParaRPr sz="2300">
              <a:solidFill>
                <a:srgbClr val="4C1130"/>
              </a:solidFill>
              <a:highlight>
                <a:srgbClr val="FFFFFF"/>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Problem of Existing Research</a:t>
            </a:r>
            <a:endParaRPr b="1" sz="3600">
              <a:solidFill>
                <a:srgbClr val="4C1130"/>
              </a:solidFill>
              <a:latin typeface="Times New Roman"/>
              <a:ea typeface="Times New Roman"/>
              <a:cs typeface="Times New Roman"/>
              <a:sym typeface="Times New Roman"/>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8"/>
          <p:cNvSpPr txBox="1"/>
          <p:nvPr>
            <p:ph idx="1" type="body"/>
          </p:nvPr>
        </p:nvSpPr>
        <p:spPr>
          <a:xfrm>
            <a:off x="131700" y="1612825"/>
            <a:ext cx="4371600" cy="3050400"/>
          </a:xfrm>
          <a:prstGeom prst="rect">
            <a:avLst/>
          </a:prstGeom>
        </p:spPr>
        <p:txBody>
          <a:bodyPr anchorCtr="0" anchor="t" bIns="91425" lIns="91425" spcFirstLastPara="1" rIns="91425" wrap="square" tIns="91425">
            <a:noAutofit/>
          </a:bodyPr>
          <a:lstStyle/>
          <a:p>
            <a:pPr indent="-368300" lvl="0" marL="457200" rtl="0" algn="just">
              <a:lnSpc>
                <a:spcPct val="95000"/>
              </a:lnSpc>
              <a:spcBef>
                <a:spcPts val="0"/>
              </a:spcBef>
              <a:spcAft>
                <a:spcPts val="0"/>
              </a:spcAft>
              <a:buClr>
                <a:srgbClr val="4C1130"/>
              </a:buClr>
              <a:buSzPts val="2200"/>
              <a:buFont typeface="Times New Roman"/>
              <a:buAutoNum type="arabicPeriod"/>
            </a:pPr>
            <a:r>
              <a:rPr lang="en" sz="2200">
                <a:solidFill>
                  <a:srgbClr val="4C1130"/>
                </a:solidFill>
                <a:latin typeface="Times New Roman"/>
                <a:ea typeface="Times New Roman"/>
                <a:cs typeface="Times New Roman"/>
                <a:sym typeface="Times New Roman"/>
              </a:rPr>
              <a:t>Conventional approach is able to recognise </a:t>
            </a:r>
            <a:r>
              <a:rPr lang="en" sz="2200">
                <a:solidFill>
                  <a:srgbClr val="4C1130"/>
                </a:solidFill>
                <a:latin typeface="Times New Roman"/>
                <a:ea typeface="Times New Roman"/>
                <a:cs typeface="Times New Roman"/>
                <a:sym typeface="Times New Roman"/>
              </a:rPr>
              <a:t>only </a:t>
            </a:r>
            <a:r>
              <a:rPr lang="en" sz="2200">
                <a:solidFill>
                  <a:srgbClr val="4C1130"/>
                </a:solidFill>
                <a:latin typeface="Times New Roman"/>
                <a:ea typeface="Times New Roman"/>
                <a:cs typeface="Times New Roman"/>
                <a:sym typeface="Times New Roman"/>
              </a:rPr>
              <a:t>4 emotions precisely.</a:t>
            </a:r>
            <a:endParaRPr sz="2200">
              <a:solidFill>
                <a:srgbClr val="4C1130"/>
              </a:solidFill>
              <a:latin typeface="Times New Roman"/>
              <a:ea typeface="Times New Roman"/>
              <a:cs typeface="Times New Roman"/>
              <a:sym typeface="Times New Roman"/>
            </a:endParaRPr>
          </a:p>
          <a:p>
            <a:pPr indent="0" lvl="0" marL="914400" rtl="0" algn="just">
              <a:lnSpc>
                <a:spcPct val="95000"/>
              </a:lnSpc>
              <a:spcBef>
                <a:spcPts val="1000"/>
              </a:spcBef>
              <a:spcAft>
                <a:spcPts val="0"/>
              </a:spcAft>
              <a:buNone/>
            </a:pPr>
            <a:r>
              <a:t/>
            </a:r>
            <a:endParaRPr sz="2200">
              <a:solidFill>
                <a:srgbClr val="4C1130"/>
              </a:solidFill>
              <a:latin typeface="Times New Roman"/>
              <a:ea typeface="Times New Roman"/>
              <a:cs typeface="Times New Roman"/>
              <a:sym typeface="Times New Roman"/>
            </a:endParaRPr>
          </a:p>
          <a:p>
            <a:pPr indent="-368300" lvl="0" marL="457200" rtl="0" algn="just">
              <a:lnSpc>
                <a:spcPct val="95000"/>
              </a:lnSpc>
              <a:spcBef>
                <a:spcPts val="1000"/>
              </a:spcBef>
              <a:spcAft>
                <a:spcPts val="0"/>
              </a:spcAft>
              <a:buClr>
                <a:srgbClr val="4C1130"/>
              </a:buClr>
              <a:buSzPts val="2200"/>
              <a:buFont typeface="Times New Roman"/>
              <a:buAutoNum type="arabicPeriod"/>
            </a:pPr>
            <a:r>
              <a:rPr lang="en" sz="2200">
                <a:solidFill>
                  <a:srgbClr val="4C1130"/>
                </a:solidFill>
                <a:latin typeface="Times New Roman"/>
                <a:ea typeface="Times New Roman"/>
                <a:cs typeface="Times New Roman"/>
                <a:sym typeface="Times New Roman"/>
              </a:rPr>
              <a:t>There is scope to increase the accuracy of classification from 92.5%.</a:t>
            </a:r>
            <a:endParaRPr sz="2200">
              <a:solidFill>
                <a:srgbClr val="4C1130"/>
              </a:solidFill>
              <a:latin typeface="Times New Roman"/>
              <a:ea typeface="Times New Roman"/>
              <a:cs typeface="Times New Roman"/>
              <a:sym typeface="Times New Roman"/>
            </a:endParaRPr>
          </a:p>
        </p:txBody>
      </p:sp>
      <p:pic>
        <p:nvPicPr>
          <p:cNvPr id="112" name="Google Shape;112;p18"/>
          <p:cNvPicPr preferRelativeResize="0"/>
          <p:nvPr/>
        </p:nvPicPr>
        <p:blipFill>
          <a:blip r:embed="rId3">
            <a:alphaModFix/>
          </a:blip>
          <a:stretch>
            <a:fillRect/>
          </a:stretch>
        </p:blipFill>
        <p:spPr>
          <a:xfrm>
            <a:off x="4846625" y="1249500"/>
            <a:ext cx="4174525" cy="348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Research Statement</a:t>
            </a:r>
            <a:endParaRPr b="1" sz="3600">
              <a:solidFill>
                <a:srgbClr val="4C1130"/>
              </a:solidFill>
              <a:latin typeface="Times New Roman"/>
              <a:ea typeface="Times New Roman"/>
              <a:cs typeface="Times New Roman"/>
              <a:sym typeface="Times New Roman"/>
            </a:endParaRPr>
          </a:p>
        </p:txBody>
      </p:sp>
      <p:sp>
        <p:nvSpPr>
          <p:cNvPr id="118" name="Google Shape;118;p19"/>
          <p:cNvSpPr txBox="1"/>
          <p:nvPr>
            <p:ph idx="1" type="body"/>
          </p:nvPr>
        </p:nvSpPr>
        <p:spPr>
          <a:xfrm>
            <a:off x="311700" y="1393775"/>
            <a:ext cx="8520600" cy="2278200"/>
          </a:xfrm>
          <a:prstGeom prst="rect">
            <a:avLst/>
          </a:prstGeom>
          <a:solidFill>
            <a:srgbClr val="E2E6DB"/>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0" rtl="0" algn="ctr">
              <a:spcBef>
                <a:spcPts val="1200"/>
              </a:spcBef>
              <a:spcAft>
                <a:spcPts val="0"/>
              </a:spcAft>
              <a:buNone/>
            </a:pPr>
            <a:r>
              <a:rPr lang="en" sz="3000">
                <a:solidFill>
                  <a:schemeClr val="dk1"/>
                </a:solidFill>
                <a:latin typeface="Times New Roman"/>
                <a:ea typeface="Times New Roman"/>
                <a:cs typeface="Times New Roman"/>
                <a:sym typeface="Times New Roman"/>
              </a:rPr>
              <a:t>Fine Grained Emotion Recognition from EEG Signal Using Fast Fourier Transformation and CNN</a:t>
            </a:r>
            <a:endParaRPr sz="30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
        <p:nvSpPr>
          <p:cNvPr id="119" name="Google Shape;11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1749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Related Work</a:t>
            </a:r>
            <a:endParaRPr sz="3600">
              <a:solidFill>
                <a:srgbClr val="4C1130"/>
              </a:solidFill>
              <a:latin typeface="Times New Roman"/>
              <a:ea typeface="Times New Roman"/>
              <a:cs typeface="Times New Roman"/>
              <a:sym typeface="Times New Roman"/>
            </a:endParaRPr>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6" name="Google Shape;126;p20"/>
          <p:cNvGraphicFramePr/>
          <p:nvPr/>
        </p:nvGraphicFramePr>
        <p:xfrm>
          <a:off x="835325" y="1111200"/>
          <a:ext cx="3000000" cy="3000000"/>
        </p:xfrm>
        <a:graphic>
          <a:graphicData uri="http://schemas.openxmlformats.org/drawingml/2006/table">
            <a:tbl>
              <a:tblPr>
                <a:noFill/>
                <a:tableStyleId>{6B3EC25C-F4B6-48A2-92B4-82F5CD7CC620}</a:tableStyleId>
              </a:tblPr>
              <a:tblGrid>
                <a:gridCol w="816925"/>
                <a:gridCol w="1120750"/>
                <a:gridCol w="825325"/>
                <a:gridCol w="1014150"/>
                <a:gridCol w="1006625"/>
                <a:gridCol w="832825"/>
                <a:gridCol w="905075"/>
                <a:gridCol w="1286875"/>
              </a:tblGrid>
              <a:tr h="518125">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No.</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Research</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Year</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Feature Extraction</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Modeling Techniche</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No. of Class</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Working Label</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Performance</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5181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Divya Acharya Et al. [3]</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FFT</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LSTM</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89.83%</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5181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Rahul Sharmaa Et al. [4]</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DWT</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LSTM</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Arousal,</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82.01%</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5181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Yucel Cimtay Et al. [15]</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RAW DATA</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CNN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91.5% </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68577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Xiaolong Zhong Et al. [14]</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Down sampling</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CNN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Arousal:68.50%</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Valence::66.23%</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8534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Guolu Cao Et al. [12]</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2019</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PCA</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CNN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2-class</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Valence</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Arousal:84.3±4.0%</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Valence:81.2±3.0%</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3204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600">
                <a:solidFill>
                  <a:srgbClr val="4C1130"/>
                </a:solidFill>
                <a:latin typeface="Times New Roman"/>
                <a:ea typeface="Times New Roman"/>
                <a:cs typeface="Times New Roman"/>
                <a:sym typeface="Times New Roman"/>
              </a:rPr>
              <a:t>Related Work (cont.)</a:t>
            </a:r>
            <a:endParaRPr sz="3600">
              <a:solidFill>
                <a:srgbClr val="4C1130"/>
              </a:solidFill>
              <a:latin typeface="Times New Roman"/>
              <a:ea typeface="Times New Roman"/>
              <a:cs typeface="Times New Roman"/>
              <a:sym typeface="Times New Roman"/>
            </a:endParaRPr>
          </a:p>
        </p:txBody>
      </p:sp>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3" name="Google Shape;133;p21"/>
          <p:cNvGraphicFramePr/>
          <p:nvPr/>
        </p:nvGraphicFramePr>
        <p:xfrm>
          <a:off x="760850" y="1254525"/>
          <a:ext cx="3000000" cy="3000000"/>
        </p:xfrm>
        <a:graphic>
          <a:graphicData uri="http://schemas.openxmlformats.org/drawingml/2006/table">
            <a:tbl>
              <a:tblPr>
                <a:noFill/>
                <a:tableStyleId>{6B3EC25C-F4B6-48A2-92B4-82F5CD7CC620}</a:tableStyleId>
              </a:tblPr>
              <a:tblGrid>
                <a:gridCol w="605925"/>
                <a:gridCol w="1179400"/>
                <a:gridCol w="682375"/>
                <a:gridCol w="980575"/>
                <a:gridCol w="1034100"/>
                <a:gridCol w="850525"/>
                <a:gridCol w="865875"/>
                <a:gridCol w="1645775"/>
              </a:tblGrid>
              <a:tr h="5390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No.</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Research</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Year</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Feature Extraction</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Modeling Techniche</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No. of Class</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Working Label</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Performance</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5390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Yucel Cimtay Et al. [11]</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RAW DATA</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CNN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2-class</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72.81%</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5390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Zhongke Gao Et al. [9]</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CDCN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92.58%</a:t>
                      </a:r>
                      <a:endParaRPr b="1"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5390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8</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Yulong Luo Et al. [10]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Variance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SNN</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Arousal:74%</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Valence:78%</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5390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9</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Eman A. Et al. [13]</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SPD</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LERM</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2-class</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Arousal,</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Valence</a:t>
                      </a:r>
                      <a:endParaRPr sz="11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Arousal:72.6% ± 6.7</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 74.6% ± 3.9</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7134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Soheil Rayatdoost Et a1. [1] </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2018</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HOC,PSD, DE, HOS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RF </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2-class</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Arousal,</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Valence</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Arousal:91.5%</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Valence:60.86%</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